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7" r:id="rId4"/>
    <p:sldId id="271" r:id="rId5"/>
    <p:sldId id="272" r:id="rId6"/>
    <p:sldId id="273" r:id="rId7"/>
    <p:sldId id="270" r:id="rId8"/>
    <p:sldId id="274" r:id="rId9"/>
    <p:sldId id="275" r:id="rId10"/>
    <p:sldId id="257" r:id="rId11"/>
    <p:sldId id="258" r:id="rId12"/>
    <p:sldId id="268" r:id="rId13"/>
    <p:sldId id="278" r:id="rId14"/>
    <p:sldId id="277" r:id="rId15"/>
    <p:sldId id="279" r:id="rId16"/>
    <p:sldId id="282" r:id="rId17"/>
    <p:sldId id="283" r:id="rId18"/>
    <p:sldId id="262" r:id="rId19"/>
    <p:sldId id="280" r:id="rId20"/>
    <p:sldId id="264" r:id="rId21"/>
    <p:sldId id="266" r:id="rId22"/>
    <p:sldId id="265" r:id="rId23"/>
    <p:sldId id="259" r:id="rId24"/>
    <p:sldId id="26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5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7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8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48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9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31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2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16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57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5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6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55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58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40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9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7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2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3380-CE6E-4E81-A0B9-AAD994FA7970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A21AC-C44C-4D1D-83B5-1CFD8ADBC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AB18F-B060-4479-A8A2-E7E0D0B1CBCF}" type="datetimeFigureOut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28/7/2021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D318-FE90-4EA6-B836-4101ED287796}" type="slidenum">
              <a:rPr lang="en-Z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2019 Pathway  </a:t>
            </a:r>
            <a:r>
              <a:rPr lang="en-US" dirty="0" smtClean="0"/>
              <a:t>to  Tokyo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Sebastain Garikai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663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Athlete Plan (IAP)</a:t>
            </a:r>
            <a:br>
              <a:rPr lang="en-US" dirty="0"/>
            </a:br>
            <a:r>
              <a:rPr lang="en-US" dirty="0"/>
              <a:t>Necessary conditions to make progress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Competition and key training plan </a:t>
            </a:r>
            <a:r>
              <a:rPr lang="en-US" dirty="0" smtClean="0"/>
              <a:t>details</a:t>
            </a:r>
          </a:p>
          <a:p>
            <a:r>
              <a:rPr lang="en-US" dirty="0" smtClean="0"/>
              <a:t>Local /Regional and International </a:t>
            </a:r>
            <a:r>
              <a:rPr lang="en-US" dirty="0"/>
              <a:t>training </a:t>
            </a:r>
            <a:r>
              <a:rPr lang="en-US" dirty="0" smtClean="0"/>
              <a:t>camps </a:t>
            </a:r>
          </a:p>
          <a:p>
            <a:r>
              <a:rPr lang="en-US" dirty="0" smtClean="0"/>
              <a:t>Qualification competition opportunities</a:t>
            </a:r>
          </a:p>
          <a:p>
            <a:r>
              <a:rPr lang="en-US" dirty="0" smtClean="0"/>
              <a:t>Financial </a:t>
            </a:r>
            <a:r>
              <a:rPr lang="en-US" dirty="0"/>
              <a:t>support </a:t>
            </a:r>
            <a:endParaRPr lang="en-US" dirty="0" smtClean="0"/>
          </a:p>
          <a:p>
            <a:r>
              <a:rPr lang="en-US" dirty="0" smtClean="0"/>
              <a:t>key </a:t>
            </a:r>
            <a:r>
              <a:rPr lang="en-US" dirty="0"/>
              <a:t>Support Service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818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Annual </a:t>
            </a:r>
            <a:r>
              <a:rPr lang="en-US" dirty="0"/>
              <a:t>Athlete Plan (IAP)</a:t>
            </a:r>
          </a:p>
        </p:txBody>
      </p:sp>
      <p:pic>
        <p:nvPicPr>
          <p:cNvPr id="4" name="Picture 5" descr="Double periodised year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81" t="6253" r="4681"/>
          <a:stretch>
            <a:fillRect/>
          </a:stretch>
        </p:blipFill>
        <p:spPr>
          <a:xfrm>
            <a:off x="0" y="2286000"/>
            <a:ext cx="9144000" cy="2819400"/>
          </a:xfrm>
          <a:noFill/>
        </p:spPr>
      </p:pic>
    </p:spTree>
    <p:extLst>
      <p:ext uri="{BB962C8B-B14F-4D97-AF65-F5344CB8AC3E}">
        <p14:creationId xmlns:p14="http://schemas.microsoft.com/office/powerpoint/2010/main" val="25961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OVERVIEW OF OUR PLAN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/>
          </a:p>
        </p:txBody>
      </p:sp>
      <p:pic>
        <p:nvPicPr>
          <p:cNvPr id="4" name="Picture 3" descr="Periodization - Tri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17638"/>
            <a:ext cx="883920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55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784218" y="4859580"/>
            <a:ext cx="1442283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 b="1" dirty="0" smtClean="0">
                <a:latin typeface="Arial Narrow" panose="020B0606020202030204" pitchFamily="34" charset="0"/>
              </a:rPr>
              <a:t>Dec. </a:t>
            </a:r>
            <a:r>
              <a:rPr lang="en-US" altLang="en-US" sz="1802" b="1" dirty="0">
                <a:latin typeface="Arial Narrow" panose="020B0606020202030204" pitchFamily="34" charset="0"/>
              </a:rPr>
              <a:t>– </a:t>
            </a:r>
            <a:r>
              <a:rPr lang="en-US" altLang="en-US" sz="1802" b="1" dirty="0" smtClean="0">
                <a:latin typeface="Arial Narrow" panose="020B0606020202030204" pitchFamily="34" charset="0"/>
              </a:rPr>
              <a:t>Jan.</a:t>
            </a:r>
            <a:endParaRPr lang="en-GB" altLang="en-US" sz="1802" b="1" dirty="0">
              <a:latin typeface="Arial Narrow" panose="020B0606020202030204" pitchFamily="34" charset="0"/>
            </a:endParaRP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512716" y="4347172"/>
            <a:ext cx="1201483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 dirty="0" smtClean="0">
                <a:latin typeface="Arial Narrow" panose="020B0606020202030204" pitchFamily="34" charset="0"/>
              </a:rPr>
              <a:t>Jan-Feb</a:t>
            </a:r>
            <a:endParaRPr lang="en-GB" altLang="en-US" sz="1802" dirty="0">
              <a:latin typeface="Arial Narrow" panose="020B0606020202030204" pitchFamily="34" charset="0"/>
            </a:endParaRP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1447486" y="5715326"/>
            <a:ext cx="4843160" cy="45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24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Exams +GPP </a:t>
            </a:r>
            <a:endParaRPr lang="en-GB" altLang="en-US" sz="24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183584" y="5133990"/>
            <a:ext cx="6310154" cy="70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smtClean="0"/>
              <a:t>GPP. Training camp (High </a:t>
            </a:r>
            <a:r>
              <a:rPr lang="en-US" dirty="0"/>
              <a:t>Performance </a:t>
            </a:r>
            <a:r>
              <a:rPr lang="en-US" dirty="0" smtClean="0"/>
              <a:t>Centre) 8Dec </a:t>
            </a:r>
            <a:r>
              <a:rPr lang="en-US" dirty="0"/>
              <a:t>2019 – 8 Jan 2020</a:t>
            </a:r>
          </a:p>
        </p:txBody>
      </p:sp>
      <p:sp>
        <p:nvSpPr>
          <p:cNvPr id="15367" name="Text Box 13"/>
          <p:cNvSpPr txBox="1">
            <a:spLocks noChangeArrowheads="1"/>
          </p:cNvSpPr>
          <p:nvPr/>
        </p:nvSpPr>
        <p:spPr bwMode="auto">
          <a:xfrm>
            <a:off x="2180981" y="3666997"/>
            <a:ext cx="1326539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 dirty="0" smtClean="0">
                <a:latin typeface="Arial Narrow" panose="020B0606020202030204" pitchFamily="34" charset="0"/>
              </a:rPr>
              <a:t> Feb-March.</a:t>
            </a:r>
            <a:endParaRPr lang="en-GB" altLang="en-US" sz="1802" dirty="0">
              <a:latin typeface="Arial Narrow" panose="020B0606020202030204" pitchFamily="34" charset="0"/>
            </a:endParaRPr>
          </a:p>
        </p:txBody>
      </p:sp>
      <p:sp>
        <p:nvSpPr>
          <p:cNvPr id="15368" name="Text Box 14"/>
          <p:cNvSpPr txBox="1">
            <a:spLocks noChangeArrowheads="1"/>
          </p:cNvSpPr>
          <p:nvPr/>
        </p:nvSpPr>
        <p:spPr bwMode="auto">
          <a:xfrm>
            <a:off x="3507520" y="3120776"/>
            <a:ext cx="844041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>
                <a:latin typeface="Arial Narrow" panose="020B0606020202030204" pitchFamily="34" charset="0"/>
              </a:rPr>
              <a:t>Apr</a:t>
            </a:r>
            <a:endParaRPr lang="en-GB" altLang="en-US" sz="1802">
              <a:latin typeface="Arial Narrow" panose="020B0606020202030204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909278" y="4452514"/>
            <a:ext cx="4199399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 dirty="0" smtClean="0">
                <a:latin typeface="Arial Narrow" panose="020B0606020202030204" pitchFamily="34" charset="0"/>
              </a:rPr>
              <a:t>SPP 1 training 3 days tartan UZ Track</a:t>
            </a:r>
            <a:endParaRPr lang="en-GB" altLang="en-US" sz="1802" dirty="0">
              <a:latin typeface="Arial Narrow" panose="020B0606020202030204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3442494" y="4009035"/>
            <a:ext cx="3737712" cy="39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Arial Narrow" panose="020B0606020202030204" pitchFamily="34" charset="0"/>
              </a:rPr>
              <a:t>Qualification competitions SA series</a:t>
            </a:r>
            <a:endParaRPr lang="en-GB" altLang="en-US" dirty="0">
              <a:latin typeface="Arial Narrow" panose="020B0606020202030204" pitchFamily="34" charset="0"/>
            </a:endParaRP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173390" y="3497084"/>
            <a:ext cx="4586955" cy="3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>
                <a:latin typeface="Arial Narrow" panose="020B0606020202030204" pitchFamily="34" charset="0"/>
              </a:rPr>
              <a:t>SPP 2  </a:t>
            </a:r>
            <a:r>
              <a:rPr lang="en-US" altLang="en-US" sz="1800" dirty="0">
                <a:latin typeface="Arial Narrow" panose="020B0606020202030204" pitchFamily="34" charset="0"/>
              </a:rPr>
              <a:t>training 3 days tartan UZ Track</a:t>
            </a:r>
            <a:endParaRPr lang="en-GB" altLang="en-US" sz="1800" dirty="0">
              <a:latin typeface="Arial Narrow" panose="020B0606020202030204" pitchFamily="34" charset="0"/>
            </a:endParaRPr>
          </a:p>
        </p:txBody>
      </p:sp>
      <p:sp>
        <p:nvSpPr>
          <p:cNvPr id="15372" name="Text Box 18"/>
          <p:cNvSpPr txBox="1">
            <a:spLocks noChangeArrowheads="1"/>
          </p:cNvSpPr>
          <p:nvPr/>
        </p:nvSpPr>
        <p:spPr bwMode="auto">
          <a:xfrm>
            <a:off x="152616" y="5533630"/>
            <a:ext cx="994903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 b="1" dirty="0" smtClean="0">
                <a:latin typeface="Arial Narrow" panose="020B0606020202030204" pitchFamily="34" charset="0"/>
              </a:rPr>
              <a:t>Oct-Nov.</a:t>
            </a:r>
            <a:endParaRPr lang="en-GB" altLang="en-US" sz="1802" b="1" dirty="0">
              <a:latin typeface="Arial Narrow" panose="020B0606020202030204" pitchFamily="34" charset="0"/>
            </a:endParaRPr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439578" y="1928194"/>
            <a:ext cx="2986009" cy="14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3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SPRINTS PATHWAY</a:t>
            </a:r>
          </a:p>
          <a:p>
            <a:pPr eaLnBrk="1" hangingPunct="1">
              <a:spcBef>
                <a:spcPct val="50000"/>
              </a:spcBef>
            </a:pPr>
            <a:r>
              <a:rPr lang="en-ZA" altLang="en-US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By </a:t>
            </a:r>
            <a:r>
              <a:rPr lang="en-ZA" altLang="en-US" sz="1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Sebastain</a:t>
            </a:r>
            <a:r>
              <a:rPr lang="en-ZA" altLang="en-US" sz="1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ZA" altLang="en-US" sz="12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Garikai</a:t>
            </a:r>
            <a:endParaRPr lang="en-GB" altLang="en-US" sz="12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5374" name="Line 26"/>
          <p:cNvSpPr>
            <a:spLocks noChangeShapeType="1"/>
          </p:cNvSpPr>
          <p:nvPr/>
        </p:nvSpPr>
        <p:spPr bwMode="auto">
          <a:xfrm flipV="1">
            <a:off x="1313532" y="1318247"/>
            <a:ext cx="4921191" cy="462987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ZW" sz="1475"/>
          </a:p>
        </p:txBody>
      </p:sp>
      <p:sp>
        <p:nvSpPr>
          <p:cNvPr id="15375" name="Rectangle 28"/>
          <p:cNvSpPr>
            <a:spLocks noChangeArrowheads="1"/>
          </p:cNvSpPr>
          <p:nvPr/>
        </p:nvSpPr>
        <p:spPr bwMode="auto">
          <a:xfrm>
            <a:off x="1183479" y="5750445"/>
            <a:ext cx="329237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 dirty="0">
                <a:sym typeface="Wingdings" panose="05000000000000000000" pitchFamily="2" charset="2"/>
              </a:rPr>
              <a:t></a:t>
            </a:r>
            <a:endParaRPr lang="en-GB" altLang="en-US" sz="1638" dirty="0">
              <a:sym typeface="Wingdings" panose="05000000000000000000" pitchFamily="2" charset="2"/>
            </a:endParaRPr>
          </a:p>
        </p:txBody>
      </p:sp>
      <p:sp>
        <p:nvSpPr>
          <p:cNvPr id="15376" name="Rectangle 29"/>
          <p:cNvSpPr>
            <a:spLocks noChangeArrowheads="1"/>
          </p:cNvSpPr>
          <p:nvPr/>
        </p:nvSpPr>
        <p:spPr bwMode="auto">
          <a:xfrm>
            <a:off x="1916976" y="5068969"/>
            <a:ext cx="327733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>
                <a:sym typeface="Wingdings" panose="05000000000000000000" pitchFamily="2" charset="2"/>
              </a:rPr>
              <a:t></a:t>
            </a:r>
            <a:endParaRPr lang="en-GB" altLang="en-US" sz="1638">
              <a:sym typeface="Wingdings" panose="05000000000000000000" pitchFamily="2" charset="2"/>
            </a:endParaRPr>
          </a:p>
        </p:txBody>
      </p:sp>
      <p:sp>
        <p:nvSpPr>
          <p:cNvPr id="15377" name="Rectangle 30"/>
          <p:cNvSpPr>
            <a:spLocks noChangeArrowheads="1"/>
          </p:cNvSpPr>
          <p:nvPr/>
        </p:nvSpPr>
        <p:spPr bwMode="auto">
          <a:xfrm>
            <a:off x="2577643" y="4448618"/>
            <a:ext cx="327733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>
                <a:sym typeface="Wingdings" panose="05000000000000000000" pitchFamily="2" charset="2"/>
              </a:rPr>
              <a:t></a:t>
            </a:r>
            <a:endParaRPr lang="en-GB" altLang="en-US" sz="1638">
              <a:sym typeface="Wingdings" panose="05000000000000000000" pitchFamily="2" charset="2"/>
            </a:endParaRPr>
          </a:p>
        </p:txBody>
      </p:sp>
      <p:sp>
        <p:nvSpPr>
          <p:cNvPr id="15378" name="Rectangle 31"/>
          <p:cNvSpPr>
            <a:spLocks noChangeArrowheads="1"/>
          </p:cNvSpPr>
          <p:nvPr/>
        </p:nvSpPr>
        <p:spPr bwMode="auto">
          <a:xfrm>
            <a:off x="3243512" y="3841272"/>
            <a:ext cx="329034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 dirty="0">
                <a:sym typeface="Wingdings" panose="05000000000000000000" pitchFamily="2" charset="2"/>
              </a:rPr>
              <a:t></a:t>
            </a:r>
            <a:endParaRPr lang="en-GB" altLang="en-US" sz="1638" dirty="0">
              <a:sym typeface="Wingdings" panose="05000000000000000000" pitchFamily="2" charset="2"/>
            </a:endParaRPr>
          </a:p>
        </p:txBody>
      </p:sp>
      <p:sp>
        <p:nvSpPr>
          <p:cNvPr id="15379" name="Rectangle 32"/>
          <p:cNvSpPr>
            <a:spLocks noChangeArrowheads="1"/>
          </p:cNvSpPr>
          <p:nvPr/>
        </p:nvSpPr>
        <p:spPr bwMode="auto">
          <a:xfrm>
            <a:off x="3906781" y="3223522"/>
            <a:ext cx="327733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>
                <a:sym typeface="Wingdings" panose="05000000000000000000" pitchFamily="2" charset="2"/>
              </a:rPr>
              <a:t></a:t>
            </a:r>
            <a:endParaRPr lang="en-GB" altLang="en-US" sz="1638">
              <a:sym typeface="Wingdings" panose="05000000000000000000" pitchFamily="2" charset="2"/>
            </a:endParaRPr>
          </a:p>
        </p:txBody>
      </p:sp>
      <p:sp>
        <p:nvSpPr>
          <p:cNvPr id="15380" name="Rectangle 33"/>
          <p:cNvSpPr>
            <a:spLocks noChangeArrowheads="1"/>
          </p:cNvSpPr>
          <p:nvPr/>
        </p:nvSpPr>
        <p:spPr bwMode="auto">
          <a:xfrm>
            <a:off x="4506324" y="2608373"/>
            <a:ext cx="327733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>
                <a:sym typeface="Wingdings" panose="05000000000000000000" pitchFamily="2" charset="2"/>
              </a:rPr>
              <a:t></a:t>
            </a:r>
            <a:endParaRPr lang="en-GB" altLang="en-US" sz="1638">
              <a:sym typeface="Wingdings" panose="05000000000000000000" pitchFamily="2" charset="2"/>
            </a:endParaRPr>
          </a:p>
        </p:txBody>
      </p:sp>
      <p:sp>
        <p:nvSpPr>
          <p:cNvPr id="15381" name="Text Box 14"/>
          <p:cNvSpPr txBox="1">
            <a:spLocks noChangeArrowheads="1"/>
          </p:cNvSpPr>
          <p:nvPr/>
        </p:nvSpPr>
        <p:spPr bwMode="auto">
          <a:xfrm>
            <a:off x="4125270" y="2440601"/>
            <a:ext cx="845342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>
                <a:latin typeface="Arial Narrow" panose="020B0606020202030204" pitchFamily="34" charset="0"/>
              </a:rPr>
              <a:t>May</a:t>
            </a:r>
            <a:endParaRPr lang="en-GB" altLang="en-US" sz="1802">
              <a:latin typeface="Arial Narrow" panose="020B0606020202030204" pitchFamily="34" charset="0"/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705305" y="2816453"/>
            <a:ext cx="4122667" cy="36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 smtClean="0"/>
              <a:t> </a:t>
            </a:r>
            <a:r>
              <a:rPr lang="en-US" sz="1800" dirty="0"/>
              <a:t>Q</a:t>
            </a:r>
            <a:r>
              <a:rPr lang="en-US" sz="1800" dirty="0" smtClean="0"/>
              <a:t>. Botswana </a:t>
            </a:r>
            <a:r>
              <a:rPr lang="en-US" sz="1800" dirty="0"/>
              <a:t>National </a:t>
            </a:r>
            <a:r>
              <a:rPr lang="en-US" sz="1800" dirty="0" smtClean="0"/>
              <a:t>Competition</a:t>
            </a:r>
            <a:endParaRPr lang="en-US" sz="1800" dirty="0"/>
          </a:p>
        </p:txBody>
      </p:sp>
      <p:sp>
        <p:nvSpPr>
          <p:cNvPr id="15383" name="Text Box 14"/>
          <p:cNvSpPr txBox="1">
            <a:spLocks noChangeArrowheads="1"/>
          </p:cNvSpPr>
          <p:nvPr/>
        </p:nvSpPr>
        <p:spPr bwMode="auto">
          <a:xfrm>
            <a:off x="4371070" y="1829353"/>
            <a:ext cx="1396765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 dirty="0">
                <a:latin typeface="Arial Narrow" panose="020B0606020202030204" pitchFamily="34" charset="0"/>
              </a:rPr>
              <a:t>Jun - Jul</a:t>
            </a:r>
            <a:endParaRPr lang="en-GB" altLang="en-US" sz="1802" dirty="0">
              <a:latin typeface="Arial Narrow" panose="020B0606020202030204" pitchFamily="34" charset="0"/>
            </a:endParaRPr>
          </a:p>
        </p:txBody>
      </p:sp>
      <p:sp>
        <p:nvSpPr>
          <p:cNvPr id="15384" name="Rectangle 37"/>
          <p:cNvSpPr>
            <a:spLocks noChangeArrowheads="1"/>
          </p:cNvSpPr>
          <p:nvPr/>
        </p:nvSpPr>
        <p:spPr bwMode="auto">
          <a:xfrm>
            <a:off x="5169593" y="2002328"/>
            <a:ext cx="329033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>
                <a:sym typeface="Wingdings" panose="05000000000000000000" pitchFamily="2" charset="2"/>
              </a:rPr>
              <a:t></a:t>
            </a:r>
            <a:endParaRPr lang="en-GB" altLang="en-US" sz="1638">
              <a:sym typeface="Wingdings" panose="05000000000000000000" pitchFamily="2" charset="2"/>
            </a:endParaRPr>
          </a:p>
        </p:txBody>
      </p:sp>
      <p:sp>
        <p:nvSpPr>
          <p:cNvPr id="15385" name="Rectangle 38"/>
          <p:cNvSpPr>
            <a:spLocks noChangeArrowheads="1"/>
          </p:cNvSpPr>
          <p:nvPr/>
        </p:nvSpPr>
        <p:spPr bwMode="auto">
          <a:xfrm>
            <a:off x="6033142" y="1182997"/>
            <a:ext cx="329033" cy="33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239" tIns="42620" rIns="85239" bIns="42620" anchor="ctr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638">
                <a:sym typeface="Wingdings" panose="05000000000000000000" pitchFamily="2" charset="2"/>
              </a:rPr>
              <a:t></a:t>
            </a:r>
            <a:endParaRPr lang="en-GB" altLang="en-US" sz="1638">
              <a:sym typeface="Wingdings" panose="05000000000000000000" pitchFamily="2" charset="2"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5721016" y="1973421"/>
            <a:ext cx="3123864" cy="8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 smtClean="0"/>
              <a:t>Q. Africa </a:t>
            </a:r>
            <a:r>
              <a:rPr lang="en-US" sz="2400" dirty="0"/>
              <a:t>Senior Champs Algeria</a:t>
            </a:r>
            <a:endParaRPr lang="en-GB" altLang="en-US" sz="2400" dirty="0"/>
          </a:p>
        </p:txBody>
      </p:sp>
      <p:sp>
        <p:nvSpPr>
          <p:cNvPr id="15387" name="Text Box 14"/>
          <p:cNvSpPr txBox="1">
            <a:spLocks noChangeArrowheads="1"/>
          </p:cNvSpPr>
          <p:nvPr/>
        </p:nvSpPr>
        <p:spPr bwMode="auto">
          <a:xfrm>
            <a:off x="5104567" y="976208"/>
            <a:ext cx="1396765" cy="36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2">
                <a:latin typeface="Arial Narrow" panose="020B0606020202030204" pitchFamily="34" charset="0"/>
              </a:rPr>
              <a:t>Aug - Sep</a:t>
            </a:r>
            <a:endParaRPr lang="en-GB" altLang="en-US" sz="1802">
              <a:latin typeface="Arial Narrow" panose="020B0606020202030204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234722" y="1318247"/>
            <a:ext cx="2909277" cy="51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239" tIns="42620" rIns="85239" bIns="42620">
            <a:spAutoFit/>
          </a:bodyPr>
          <a:lstStyle>
            <a:lvl1pPr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398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ZA" altLang="en-US" sz="2800" dirty="0" smtClean="0">
                <a:solidFill>
                  <a:schemeClr val="accent6">
                    <a:lumMod val="50000"/>
                  </a:schemeClr>
                </a:solidFill>
              </a:rPr>
              <a:t>Olympic Games</a:t>
            </a:r>
            <a:endParaRPr lang="en-GB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509" y="6289553"/>
            <a:ext cx="83411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Qualification Window closes on 29 July</a:t>
            </a:r>
          </a:p>
        </p:txBody>
      </p:sp>
    </p:spTree>
    <p:extLst>
      <p:ext uri="{BB962C8B-B14F-4D97-AF65-F5344CB8AC3E}">
        <p14:creationId xmlns:p14="http://schemas.microsoft.com/office/powerpoint/2010/main" val="32078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4" grpId="0"/>
      <p:bldP spid="35" grpId="0"/>
      <p:bldP spid="36" grpId="0"/>
      <p:bldP spid="47" grpId="0"/>
      <p:bldP spid="51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30"/>
            <a:ext cx="7886700" cy="756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Monitoring and evaluation tool</a:t>
            </a:r>
            <a:r>
              <a:rPr lang="en-US" dirty="0"/>
              <a:t/>
            </a:r>
            <a:br>
              <a:rPr lang="en-US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  <p:pic>
        <p:nvPicPr>
          <p:cNvPr id="4" name="Picture 3" descr="ANNUAL PLAN - BL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3999" cy="604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2990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071725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GPP1- HPC(SA) Current settings</a:t>
            </a:r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468"/>
            <a:ext cx="4644737" cy="44029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37" y="2226469"/>
            <a:ext cx="4499263" cy="44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05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Support Services needed to achieve set targets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Psychological</a:t>
            </a:r>
          </a:p>
          <a:p>
            <a:r>
              <a:rPr lang="en-US" dirty="0" smtClean="0"/>
              <a:t>goal </a:t>
            </a:r>
            <a:r>
              <a:rPr lang="en-US" dirty="0"/>
              <a:t>setting</a:t>
            </a:r>
          </a:p>
          <a:p>
            <a:r>
              <a:rPr lang="en-US" dirty="0"/>
              <a:t>Social	</a:t>
            </a:r>
            <a:endParaRPr lang="en-US" dirty="0" smtClean="0"/>
          </a:p>
          <a:p>
            <a:r>
              <a:rPr lang="en-US" dirty="0" smtClean="0"/>
              <a:t>stress </a:t>
            </a:r>
            <a:r>
              <a:rPr lang="en-US" dirty="0"/>
              <a:t>management</a:t>
            </a:r>
          </a:p>
          <a:p>
            <a:r>
              <a:rPr lang="en-US" dirty="0" smtClean="0"/>
              <a:t>focus/concentration</a:t>
            </a:r>
            <a:endParaRPr lang="en-US" dirty="0"/>
          </a:p>
          <a:p>
            <a:r>
              <a:rPr lang="en-US" dirty="0" smtClean="0"/>
              <a:t>imagery </a:t>
            </a:r>
            <a:r>
              <a:rPr lang="en-US" dirty="0"/>
              <a:t>/ visualization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8928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Support Services needed to achieve set targets</a:t>
            </a: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MEDICAL</a:t>
            </a:r>
          </a:p>
          <a:p>
            <a:r>
              <a:rPr lang="en-US" sz="3200" dirty="0" smtClean="0"/>
              <a:t>Injury Prevention</a:t>
            </a:r>
          </a:p>
          <a:p>
            <a:r>
              <a:rPr lang="en-US" sz="3200" dirty="0" smtClean="0"/>
              <a:t>Recovery</a:t>
            </a:r>
            <a:r>
              <a:rPr lang="en-US" sz="3200" dirty="0"/>
              <a:t>	treatments</a:t>
            </a:r>
          </a:p>
          <a:p>
            <a:r>
              <a:rPr lang="en-US" sz="3200" dirty="0" smtClean="0"/>
              <a:t>nutrition</a:t>
            </a:r>
            <a:endParaRPr lang="en-US" sz="3200" dirty="0"/>
          </a:p>
          <a:p>
            <a:r>
              <a:rPr lang="en-US" sz="3200" dirty="0" smtClean="0"/>
              <a:t>hydration</a:t>
            </a:r>
            <a:endParaRPr lang="en-US" sz="3200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6020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Sport Science and Medical Support</a:t>
            </a:r>
            <a:endParaRPr lang="en-ZW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Athlete tracking</a:t>
            </a:r>
          </a:p>
          <a:p>
            <a:pPr lvl="0"/>
            <a:r>
              <a:rPr lang="en-US" dirty="0" smtClean="0"/>
              <a:t>Athlete profiling</a:t>
            </a:r>
          </a:p>
          <a:p>
            <a:pPr lvl="0"/>
            <a:r>
              <a:rPr lang="en-US" dirty="0" smtClean="0"/>
              <a:t>Physical </a:t>
            </a:r>
            <a:r>
              <a:rPr lang="en-US" dirty="0"/>
              <a:t>testing and interventions</a:t>
            </a:r>
            <a:endParaRPr lang="en-ZW" dirty="0"/>
          </a:p>
          <a:p>
            <a:pPr lvl="0"/>
            <a:r>
              <a:rPr lang="en-US" dirty="0"/>
              <a:t>Medical testing (including physiotherapy, </a:t>
            </a:r>
            <a:r>
              <a:rPr lang="en-US" dirty="0" smtClean="0"/>
              <a:t>etc.)</a:t>
            </a:r>
            <a:endParaRPr lang="en-ZW" dirty="0"/>
          </a:p>
          <a:p>
            <a:pPr lvl="0"/>
            <a:r>
              <a:rPr lang="en-US" dirty="0"/>
              <a:t>Psychological services</a:t>
            </a:r>
            <a:endParaRPr lang="en-ZW" dirty="0"/>
          </a:p>
          <a:p>
            <a:pPr lvl="0"/>
            <a:r>
              <a:rPr lang="en-US" dirty="0"/>
              <a:t>Sports nutrition</a:t>
            </a:r>
            <a:endParaRPr lang="en-ZW" dirty="0"/>
          </a:p>
          <a:p>
            <a:pPr lvl="0"/>
            <a:r>
              <a:rPr lang="en-US" dirty="0" smtClean="0"/>
              <a:t>Biomechanics</a:t>
            </a:r>
            <a:endParaRPr lang="en-ZW" dirty="0"/>
          </a:p>
          <a:p>
            <a:pPr lvl="0"/>
            <a:r>
              <a:rPr lang="en-US" dirty="0"/>
              <a:t>Strength and Conditioning</a:t>
            </a:r>
            <a:endParaRPr lang="en-ZW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714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OUR TALENTEES SET OBJECTIVES </a:t>
            </a:r>
            <a:endParaRPr lang="en-ZW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ZW" dirty="0" smtClean="0"/>
              <a:t>To perform a personal best in the year (</a:t>
            </a:r>
            <a:r>
              <a:rPr lang="en-ZW" dirty="0">
                <a:solidFill>
                  <a:srgbClr val="70AD47">
                    <a:lumMod val="50000"/>
                  </a:srgbClr>
                </a:solidFill>
              </a:rPr>
              <a:t>objective </a:t>
            </a:r>
            <a:r>
              <a:rPr lang="en-ZW" dirty="0" smtClean="0">
                <a:solidFill>
                  <a:schemeClr val="accent6">
                    <a:lumMod val="50000"/>
                  </a:schemeClr>
                </a:solidFill>
              </a:rPr>
              <a:t>achieved</a:t>
            </a:r>
            <a:r>
              <a:rPr lang="en-ZW" dirty="0" smtClean="0"/>
              <a:t> 75%)</a:t>
            </a:r>
          </a:p>
          <a:p>
            <a:pPr marL="0" indent="0">
              <a:buNone/>
            </a:pPr>
            <a:endParaRPr lang="en-ZW" dirty="0" smtClean="0"/>
          </a:p>
          <a:p>
            <a:pPr marL="514350" indent="-514350">
              <a:buAutoNum type="arabicPeriod" startAt="2"/>
            </a:pPr>
            <a:r>
              <a:rPr lang="en-ZW" dirty="0" smtClean="0"/>
              <a:t>To qualify for regional/continental games, etc.</a:t>
            </a:r>
          </a:p>
          <a:p>
            <a:pPr marL="0" indent="0">
              <a:buNone/>
            </a:pPr>
            <a:r>
              <a:rPr lang="en-ZW" dirty="0" smtClean="0"/>
              <a:t> (</a:t>
            </a:r>
            <a:r>
              <a:rPr lang="en-ZW" dirty="0">
                <a:solidFill>
                  <a:srgbClr val="70AD47">
                    <a:lumMod val="50000"/>
                  </a:srgbClr>
                </a:solidFill>
              </a:rPr>
              <a:t>objective </a:t>
            </a:r>
            <a:r>
              <a:rPr lang="en-ZW" dirty="0" smtClean="0">
                <a:solidFill>
                  <a:schemeClr val="accent6">
                    <a:lumMod val="50000"/>
                  </a:schemeClr>
                </a:solidFill>
              </a:rPr>
              <a:t>achieved</a:t>
            </a:r>
            <a:r>
              <a:rPr lang="en-ZW" dirty="0" smtClean="0"/>
              <a:t>)</a:t>
            </a:r>
          </a:p>
          <a:p>
            <a:pPr marL="0" indent="0">
              <a:buNone/>
            </a:pPr>
            <a:endParaRPr lang="en-ZW" dirty="0" smtClean="0"/>
          </a:p>
          <a:p>
            <a:pPr marL="0" indent="0">
              <a:buNone/>
            </a:pPr>
            <a:endParaRPr lang="en-ZW" dirty="0" smtClean="0"/>
          </a:p>
          <a:p>
            <a:pPr marL="514350" indent="-514350">
              <a:buAutoNum type="arabicPeriod" startAt="3"/>
            </a:pPr>
            <a:r>
              <a:rPr lang="en-ZW" dirty="0" smtClean="0"/>
              <a:t>To qualify for the Olympic Games- TOKYO-2020, etc.(</a:t>
            </a:r>
            <a:r>
              <a:rPr lang="en-ZW" dirty="0" smtClean="0">
                <a:solidFill>
                  <a:srgbClr val="FF0000"/>
                </a:solidFill>
              </a:rPr>
              <a:t>IN PURSUIT</a:t>
            </a:r>
            <a:r>
              <a:rPr lang="en-ZW" dirty="0" smtClean="0"/>
              <a:t>)</a:t>
            </a:r>
          </a:p>
          <a:p>
            <a:pPr marL="0" indent="0">
              <a:buNone/>
            </a:pPr>
            <a:r>
              <a:rPr lang="en-ZW" dirty="0"/>
              <a:t> </a:t>
            </a:r>
            <a:r>
              <a:rPr lang="en-ZW" dirty="0" smtClean="0"/>
              <a:t>     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720825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Life Skills</a:t>
            </a:r>
            <a:r>
              <a:rPr lang="en-ZW" b="1" i="1" dirty="0"/>
              <a:t/>
            </a:r>
            <a:br>
              <a:rPr lang="en-ZW" b="1" i="1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Media training</a:t>
            </a:r>
            <a:endParaRPr lang="en-ZW" dirty="0"/>
          </a:p>
          <a:p>
            <a:pPr lvl="0"/>
            <a:r>
              <a:rPr lang="en-US" dirty="0"/>
              <a:t>Interpersonal skills</a:t>
            </a:r>
            <a:endParaRPr lang="en-ZW" dirty="0"/>
          </a:p>
          <a:p>
            <a:pPr lvl="0"/>
            <a:r>
              <a:rPr lang="en-US" dirty="0"/>
              <a:t>Career guidance</a:t>
            </a:r>
            <a:endParaRPr lang="en-ZW" dirty="0"/>
          </a:p>
          <a:p>
            <a:pPr lvl="0"/>
            <a:r>
              <a:rPr lang="en-US" dirty="0"/>
              <a:t>Coping with traveling </a:t>
            </a:r>
            <a:endParaRPr lang="en-ZW" dirty="0"/>
          </a:p>
          <a:p>
            <a:pPr lvl="0"/>
            <a:r>
              <a:rPr lang="en-US" dirty="0"/>
              <a:t>Etiquette and protocol</a:t>
            </a:r>
            <a:endParaRPr lang="en-ZW" dirty="0"/>
          </a:p>
          <a:p>
            <a:pPr lvl="0"/>
            <a:r>
              <a:rPr lang="en-US" dirty="0" smtClean="0"/>
              <a:t>Legal/contracts</a:t>
            </a:r>
            <a:endParaRPr lang="en-Z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4351338"/>
          </a:xfrm>
        </p:spPr>
        <p:txBody>
          <a:bodyPr>
            <a:normAutofit/>
          </a:bodyPr>
          <a:lstStyle/>
          <a:p>
            <a:pPr lvl="0"/>
            <a:endParaRPr lang="en-ZW" dirty="0"/>
          </a:p>
          <a:p>
            <a:pPr lvl="0"/>
            <a:r>
              <a:rPr lang="en-US" dirty="0"/>
              <a:t>Financial management</a:t>
            </a:r>
            <a:endParaRPr lang="en-ZW" dirty="0"/>
          </a:p>
          <a:p>
            <a:pPr lvl="0"/>
            <a:r>
              <a:rPr lang="en-US" dirty="0"/>
              <a:t>Conflict management</a:t>
            </a:r>
            <a:endParaRPr lang="en-ZW" dirty="0"/>
          </a:p>
          <a:p>
            <a:pPr lvl="0"/>
            <a:r>
              <a:rPr lang="en-US" dirty="0"/>
              <a:t>HIV/AIDS</a:t>
            </a:r>
            <a:endParaRPr lang="en-ZW" dirty="0"/>
          </a:p>
          <a:p>
            <a:pPr lvl="0"/>
            <a:r>
              <a:rPr lang="en-US" dirty="0"/>
              <a:t>Stress management</a:t>
            </a:r>
            <a:endParaRPr lang="en-ZW" dirty="0"/>
          </a:p>
          <a:p>
            <a:r>
              <a:rPr lang="en-US" dirty="0"/>
              <a:t>Educational liaison.</a:t>
            </a:r>
            <a:endParaRPr lang="en-ZW" dirty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1429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Sports Technology</a:t>
            </a:r>
            <a:r>
              <a:rPr lang="en-ZW" b="1" i="1" dirty="0"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ZW" b="1" i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15852"/>
          </a:xfrm>
        </p:spPr>
        <p:txBody>
          <a:bodyPr>
            <a:normAutofit/>
          </a:bodyPr>
          <a:lstStyle/>
          <a:p>
            <a:r>
              <a:rPr lang="en-US" dirty="0" smtClean="0"/>
              <a:t>event </a:t>
            </a:r>
            <a:r>
              <a:rPr lang="en-US" dirty="0"/>
              <a:t>analysis</a:t>
            </a:r>
            <a:endParaRPr lang="en-ZW" dirty="0"/>
          </a:p>
          <a:p>
            <a:pPr lvl="0"/>
            <a:r>
              <a:rPr lang="en-US" dirty="0"/>
              <a:t>Video-based biomechanical analysis</a:t>
            </a:r>
            <a:endParaRPr lang="en-ZW" dirty="0"/>
          </a:p>
          <a:p>
            <a:pPr lvl="0"/>
            <a:r>
              <a:rPr lang="en-US" dirty="0"/>
              <a:t>Video-based technique </a:t>
            </a:r>
            <a:r>
              <a:rPr lang="en-US" dirty="0" smtClean="0"/>
              <a:t>analysis</a:t>
            </a:r>
            <a:endParaRPr lang="en-ZW" dirty="0"/>
          </a:p>
          <a:p>
            <a:pPr lvl="0"/>
            <a:r>
              <a:rPr lang="en-US" dirty="0"/>
              <a:t>Simulation and modeling</a:t>
            </a:r>
            <a:endParaRPr lang="en-ZW" dirty="0"/>
          </a:p>
          <a:p>
            <a:pPr lvl="0"/>
            <a:r>
              <a:rPr lang="en-US" dirty="0"/>
              <a:t>Information and knowledge management</a:t>
            </a:r>
            <a:endParaRPr lang="en-ZW" dirty="0"/>
          </a:p>
          <a:p>
            <a:pPr lvl="0"/>
            <a:r>
              <a:rPr lang="en-US" dirty="0"/>
              <a:t>Communication </a:t>
            </a:r>
            <a:r>
              <a:rPr lang="en-US" dirty="0" smtClean="0"/>
              <a:t>technology</a:t>
            </a:r>
            <a:endParaRPr lang="en-ZW" dirty="0"/>
          </a:p>
          <a:p>
            <a:pPr lvl="0"/>
            <a:r>
              <a:rPr lang="en-US" dirty="0"/>
              <a:t>Biofeedback technology</a:t>
            </a:r>
            <a:endParaRPr lang="en-ZW" dirty="0"/>
          </a:p>
          <a:p>
            <a:pPr lvl="0"/>
            <a:r>
              <a:rPr lang="en-US" dirty="0"/>
              <a:t>Technology tracking CNS reaction to various external </a:t>
            </a:r>
            <a:r>
              <a:rPr lang="en-US" dirty="0" smtClean="0"/>
              <a:t>stimuli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3965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DICKSON KAPANDURA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066800"/>
            <a:ext cx="8077200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NORMAN MUKWADA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5181599" cy="5486400"/>
          </a:xfrm>
        </p:spPr>
      </p:pic>
    </p:spTree>
    <p:extLst>
      <p:ext uri="{BB962C8B-B14F-4D97-AF65-F5344CB8AC3E}">
        <p14:creationId xmlns:p14="http://schemas.microsoft.com/office/powerpoint/2010/main" val="6329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THANK YOU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7026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10600" cy="8382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DNNS NAAZ -FOCUS GROUP AND CONSULTATIVE FORUM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>6 key pillars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2506662"/>
            <a:ext cx="7886700" cy="4122738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  <a:defRPr/>
            </a:pPr>
            <a:r>
              <a:rPr lang="en-US" sz="2700" dirty="0"/>
              <a:t>Governance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700" dirty="0"/>
              <a:t>Organizational effectiveness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700" dirty="0">
                <a:solidFill>
                  <a:srgbClr val="0070C0"/>
                </a:solidFill>
              </a:rPr>
              <a:t>Athlete development and support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700" dirty="0"/>
              <a:t>Capacity development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700" dirty="0"/>
              <a:t>Resource mobilization</a:t>
            </a:r>
          </a:p>
          <a:p>
            <a:pPr marL="385763" indent="-385763">
              <a:buFont typeface="+mj-lt"/>
              <a:buAutoNum type="arabicPeriod"/>
              <a:defRPr/>
            </a:pPr>
            <a:r>
              <a:rPr lang="en-US" sz="2700" dirty="0"/>
              <a:t>Sustainability</a:t>
            </a:r>
          </a:p>
          <a:p>
            <a:pPr>
              <a:buNone/>
              <a:defRPr/>
            </a:pPr>
            <a:r>
              <a:rPr lang="en-US" dirty="0" smtClean="0"/>
              <a:t> </a:t>
            </a:r>
          </a:p>
          <a:p>
            <a:pP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8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1588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PILLAR 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DNNS NAAZ -FOCUS </a:t>
            </a:r>
            <a:r>
              <a:rPr lang="en-US" b="1" dirty="0" smtClean="0"/>
              <a:t>GROUP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 smtClean="0"/>
              <a:t>ATHLETE DEVELOPMENT AND SUPPORT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Talent identification</a:t>
            </a:r>
          </a:p>
          <a:p>
            <a:pPr marL="385763" indent="-385763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Long Term Athletes Development  Strategy</a:t>
            </a:r>
          </a:p>
          <a:p>
            <a:pPr marL="385763" indent="-385763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Coach development</a:t>
            </a:r>
          </a:p>
          <a:p>
            <a:pPr marL="385763" indent="-385763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High performance training</a:t>
            </a:r>
          </a:p>
          <a:p>
            <a:pPr marL="385763" indent="-385763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Access to sports science, medicine and technology</a:t>
            </a:r>
          </a:p>
          <a:p>
            <a:pPr marL="385763" indent="-385763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Access to appropriate facilities and equipment</a:t>
            </a:r>
          </a:p>
          <a:p>
            <a:pPr marL="385763" indent="-385763">
              <a:buFont typeface="Wingdings 2" panose="05020102010507070707" pitchFamily="18" charset="2"/>
              <a:buAutoNum type="arabicPeriod"/>
            </a:pPr>
            <a:r>
              <a:rPr lang="en-US" altLang="en-US" dirty="0" smtClean="0"/>
              <a:t>Exposure to balanced competition </a:t>
            </a:r>
          </a:p>
        </p:txBody>
      </p:sp>
    </p:spTree>
    <p:extLst>
      <p:ext uri="{BB962C8B-B14F-4D97-AF65-F5344CB8AC3E}">
        <p14:creationId xmlns:p14="http://schemas.microsoft.com/office/powerpoint/2010/main" val="172435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ATHLETE DEVELOPMENT AND SUPPORT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8. Anti-doping and safe sport education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9. Stakeholder support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10. Athlete profiling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11. Research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/>
              <a:t>12 monitoring and evaluation </a:t>
            </a:r>
            <a:r>
              <a:rPr lang="en-US" altLang="en-US" dirty="0" err="1" smtClean="0"/>
              <a:t>e.g</a:t>
            </a:r>
            <a:r>
              <a:rPr lang="en-US" altLang="en-US" dirty="0" smtClean="0"/>
              <a:t> scholarship athletes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UNVEILING OF SHORTLISTED ATHLETES FOR TOKYO 2020</a:t>
            </a:r>
          </a:p>
        </p:txBody>
      </p:sp>
    </p:spTree>
    <p:extLst>
      <p:ext uri="{BB962C8B-B14F-4D97-AF65-F5344CB8AC3E}">
        <p14:creationId xmlns:p14="http://schemas.microsoft.com/office/powerpoint/2010/main" val="317217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SUPPORT PROGRAMS</a:t>
            </a:r>
            <a:br>
              <a:rPr lang="en-US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W" dirty="0" smtClean="0"/>
          </a:p>
          <a:p>
            <a:pPr marL="0" indent="0">
              <a:buNone/>
            </a:pPr>
            <a:endParaRPr lang="en-ZW" dirty="0"/>
          </a:p>
          <a:p>
            <a:r>
              <a:rPr lang="en-ZW" dirty="0" smtClean="0"/>
              <a:t>IAAF LEVEL 2 SPRINTS AND HURDLES HIGH PERFOMANCE COACHING 03-10 DECEMBER 2019</a:t>
            </a:r>
          </a:p>
          <a:p>
            <a:r>
              <a:rPr lang="en-ZW" dirty="0" smtClean="0"/>
              <a:t>11 PARTICIPANTS FROM THE REGION</a:t>
            </a:r>
          </a:p>
          <a:p>
            <a:endParaRPr lang="en-ZW" dirty="0" smtClean="0"/>
          </a:p>
          <a:p>
            <a:pPr marL="0" indent="0">
              <a:buNone/>
            </a:pPr>
            <a:r>
              <a:rPr lang="en-ZW" dirty="0" smtClean="0"/>
              <a:t>(3 BOTWANA, 1 MALAWI, 7 ZIMBABWEANS)</a:t>
            </a:r>
          </a:p>
          <a:p>
            <a:r>
              <a:rPr lang="en-ZW" dirty="0" smtClean="0"/>
              <a:t>4 Passed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5353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NSA/BUSE SHORTLISTED ATHLETES</a:t>
            </a:r>
            <a:r>
              <a:rPr lang="en-US" dirty="0"/>
              <a:t/>
            </a:r>
            <a:br>
              <a:rPr lang="en-US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ZW" dirty="0" smtClean="0"/>
              <a:t>NORMAN MUKWADA 400M/H :PB 49.54- </a:t>
            </a:r>
          </a:p>
          <a:p>
            <a:pPr marL="0" indent="0">
              <a:buNone/>
            </a:pPr>
            <a:r>
              <a:rPr lang="en-ZW" dirty="0" smtClean="0">
                <a:solidFill>
                  <a:srgbClr val="00B0F0"/>
                </a:solidFill>
              </a:rPr>
              <a:t>TARGET 48.90S</a:t>
            </a:r>
          </a:p>
          <a:p>
            <a:pPr marL="0" indent="0">
              <a:buNone/>
            </a:pPr>
            <a:r>
              <a:rPr lang="en-ZW" dirty="0" smtClean="0"/>
              <a:t> -4x400M</a:t>
            </a:r>
          </a:p>
          <a:p>
            <a:endParaRPr lang="en-ZW" dirty="0" smtClean="0"/>
          </a:p>
          <a:p>
            <a:r>
              <a:rPr lang="en-ZW" dirty="0" smtClean="0"/>
              <a:t>DICKSON KAPANDURA 200M PB 21.03</a:t>
            </a:r>
          </a:p>
          <a:p>
            <a:pPr marL="0" indent="0">
              <a:buNone/>
            </a:pPr>
            <a:r>
              <a:rPr lang="en-ZW" dirty="0" smtClean="0"/>
              <a:t> </a:t>
            </a:r>
            <a:r>
              <a:rPr lang="en-ZW" dirty="0" smtClean="0">
                <a:solidFill>
                  <a:srgbClr val="00B0F0"/>
                </a:solidFill>
              </a:rPr>
              <a:t>TARGET 20.24</a:t>
            </a:r>
          </a:p>
          <a:p>
            <a:pPr marL="0" indent="0">
              <a:buNone/>
            </a:pPr>
            <a:r>
              <a:rPr lang="en-ZW" dirty="0" smtClean="0"/>
              <a:t> -4x100</a:t>
            </a:r>
            <a:endParaRPr lang="en-ZW" dirty="0"/>
          </a:p>
          <a:p>
            <a:endParaRPr lang="en-ZW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ZW" dirty="0"/>
          </a:p>
          <a:p>
            <a:r>
              <a:rPr lang="en-ZW" b="1" dirty="0" smtClean="0"/>
              <a:t>OUR PLAN IS TO FOCUS ON INDIVIDUAL EVENT QUALIFICATION FIRST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0058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ATHLETE SUPPORT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identified </a:t>
            </a:r>
            <a:r>
              <a:rPr lang="en-US" dirty="0" smtClean="0"/>
              <a:t>and planned,</a:t>
            </a:r>
          </a:p>
          <a:p>
            <a:r>
              <a:rPr lang="en-US" dirty="0" smtClean="0"/>
              <a:t> </a:t>
            </a:r>
            <a:r>
              <a:rPr lang="en-US" dirty="0"/>
              <a:t>work collaboratively with the </a:t>
            </a:r>
            <a:r>
              <a:rPr lang="en-US" dirty="0" smtClean="0"/>
              <a:t>NAAZ </a:t>
            </a:r>
            <a:r>
              <a:rPr lang="en-US" dirty="0"/>
              <a:t>Athletics Performance Support team </a:t>
            </a:r>
            <a:r>
              <a:rPr lang="en-US" dirty="0" smtClean="0"/>
              <a:t>and you </a:t>
            </a:r>
            <a:r>
              <a:rPr lang="en-US" dirty="0"/>
              <a:t>local Support team.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471</Words>
  <Application>Microsoft Office PowerPoint</Application>
  <PresentationFormat>On-screen Show (4:3)</PresentationFormat>
  <Paragraphs>145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2019 Pathway  to  Tokyo</vt:lpstr>
      <vt:lpstr>OUR TALENTEES SET OBJECTIVES </vt:lpstr>
      <vt:lpstr>   DNNS NAAZ -FOCUS GROUP AND CONSULTATIVE FORUM  6 key pillars   </vt:lpstr>
      <vt:lpstr>PILLAR 3   DNNS NAAZ -FOCUS GROUP   ATHLETE DEVELOPMENT AND SUPPORT   </vt:lpstr>
      <vt:lpstr>ATHLETE DEVELOPMENT AND SUPPORT</vt:lpstr>
      <vt:lpstr>COACHES SUPPORT PROGRAMS </vt:lpstr>
      <vt:lpstr>PowerPoint Presentation</vt:lpstr>
      <vt:lpstr>NSA/BUSE SHORTLISTED ATHLETES </vt:lpstr>
      <vt:lpstr>ATHLETE SUPPORT PROGRAMS</vt:lpstr>
      <vt:lpstr>Individual Athlete Plan (IAP) Necessary conditions to make progress </vt:lpstr>
      <vt:lpstr>Individual Annual Athlete Plan (IAP)</vt:lpstr>
      <vt:lpstr>OVERVIEW OF OUR PLAN</vt:lpstr>
      <vt:lpstr>PowerPoint Presentation</vt:lpstr>
      <vt:lpstr>Monitoring and evaluation tool </vt:lpstr>
      <vt:lpstr>PowerPoint Presentation</vt:lpstr>
      <vt:lpstr>GPP1- HPC(SA) Current settings</vt:lpstr>
      <vt:lpstr>Support Services needed to achieve set targets</vt:lpstr>
      <vt:lpstr>Support Services needed to achieve set targets</vt:lpstr>
      <vt:lpstr>Sport Science and Medical Support</vt:lpstr>
      <vt:lpstr>Life Skills </vt:lpstr>
      <vt:lpstr>Sports Technology </vt:lpstr>
      <vt:lpstr>DICKSON KAPANDURA </vt:lpstr>
      <vt:lpstr>NORMAN MUKWADA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 to  Tokyo</dc:title>
  <dc:creator>Windows User</dc:creator>
  <cp:lastModifiedBy>Windows User</cp:lastModifiedBy>
  <cp:revision>32</cp:revision>
  <dcterms:created xsi:type="dcterms:W3CDTF">2019-12-10T17:19:37Z</dcterms:created>
  <dcterms:modified xsi:type="dcterms:W3CDTF">2021-07-28T10:30:08Z</dcterms:modified>
</cp:coreProperties>
</file>