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02" r:id="rId4"/>
    <p:sldId id="306" r:id="rId5"/>
    <p:sldId id="305" r:id="rId6"/>
    <p:sldId id="341" r:id="rId7"/>
    <p:sldId id="349" r:id="rId8"/>
    <p:sldId id="317" r:id="rId9"/>
    <p:sldId id="322" r:id="rId10"/>
    <p:sldId id="327" r:id="rId11"/>
    <p:sldId id="328" r:id="rId12"/>
    <p:sldId id="344" r:id="rId13"/>
    <p:sldId id="345" r:id="rId14"/>
    <p:sldId id="329" r:id="rId15"/>
    <p:sldId id="350" r:id="rId16"/>
    <p:sldId id="343" r:id="rId17"/>
    <p:sldId id="330" r:id="rId18"/>
    <p:sldId id="346" r:id="rId19"/>
    <p:sldId id="307" r:id="rId20"/>
    <p:sldId id="340" r:id="rId21"/>
    <p:sldId id="324" r:id="rId22"/>
    <p:sldId id="326" r:id="rId23"/>
    <p:sldId id="325" r:id="rId24"/>
    <p:sldId id="323" r:id="rId25"/>
    <p:sldId id="331" r:id="rId26"/>
    <p:sldId id="332" r:id="rId27"/>
    <p:sldId id="333" r:id="rId28"/>
    <p:sldId id="334" r:id="rId29"/>
    <p:sldId id="337" r:id="rId30"/>
    <p:sldId id="338" r:id="rId31"/>
    <p:sldId id="339" r:id="rId32"/>
    <p:sldId id="311" r:id="rId33"/>
    <p:sldId id="315" r:id="rId34"/>
    <p:sldId id="335" r:id="rId35"/>
    <p:sldId id="342" r:id="rId36"/>
    <p:sldId id="308" r:id="rId37"/>
    <p:sldId id="310" r:id="rId38"/>
    <p:sldId id="309" r:id="rId39"/>
    <p:sldId id="347" r:id="rId40"/>
    <p:sldId id="348" r:id="rId41"/>
    <p:sldId id="312" r:id="rId42"/>
    <p:sldId id="313" r:id="rId43"/>
    <p:sldId id="314" r:id="rId44"/>
    <p:sldId id="28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5" autoAdjust="0"/>
    <p:restoredTop sz="94660"/>
  </p:normalViewPr>
  <p:slideViewPr>
    <p:cSldViewPr>
      <p:cViewPr>
        <p:scale>
          <a:sx n="78" d="100"/>
          <a:sy n="78" d="100"/>
        </p:scale>
        <p:origin x="-116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D.K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HAB B ARENA</c:v>
                </c:pt>
                <c:pt idx="1">
                  <c:v>HRE Season Opener</c:v>
                </c:pt>
                <c:pt idx="2">
                  <c:v>UZ INV</c:v>
                </c:pt>
                <c:pt idx="3">
                  <c:v>JM BUSHA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10.64</c:v>
                </c:pt>
                <c:pt idx="1">
                  <c:v>10.82</c:v>
                </c:pt>
                <c:pt idx="2">
                  <c:v>10.42</c:v>
                </c:pt>
                <c:pt idx="3">
                  <c:v>10.33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HAB B ARENA</c:v>
                </c:pt>
                <c:pt idx="1">
                  <c:v>HRE Season Opener</c:v>
                </c:pt>
                <c:pt idx="2">
                  <c:v>UZ INV</c:v>
                </c:pt>
                <c:pt idx="3">
                  <c:v>JM BUSHA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10.199999999999999</c:v>
                </c:pt>
                <c:pt idx="1">
                  <c:v>10.199999999999999</c:v>
                </c:pt>
                <c:pt idx="2">
                  <c:v>10.199999999999999</c:v>
                </c:pt>
                <c:pt idx="3">
                  <c:v>10.199999999999999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OLY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HAB B ARENA</c:v>
                </c:pt>
                <c:pt idx="1">
                  <c:v>HRE Season Opener</c:v>
                </c:pt>
                <c:pt idx="2">
                  <c:v>UZ INV</c:v>
                </c:pt>
                <c:pt idx="3">
                  <c:v>JM BUSHA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10.050000000000001</c:v>
                </c:pt>
                <c:pt idx="1">
                  <c:v>10.050000000000001</c:v>
                </c:pt>
                <c:pt idx="2">
                  <c:v>10.050000000000001</c:v>
                </c:pt>
                <c:pt idx="3">
                  <c:v>10.050000000000001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10528"/>
        <c:axId val="202313728"/>
      </c:lineChart>
      <c:catAx>
        <c:axId val="201910528"/>
        <c:scaling>
          <c:orientation val="minMax"/>
        </c:scaling>
        <c:delete val="0"/>
        <c:axPos val="b"/>
        <c:majorTickMark val="out"/>
        <c:minorTickMark val="none"/>
        <c:tickLblPos val="nextTo"/>
        <c:crossAx val="202313728"/>
        <c:crosses val="autoZero"/>
        <c:auto val="1"/>
        <c:lblAlgn val="ctr"/>
        <c:lblOffset val="100"/>
        <c:noMultiLvlLbl val="0"/>
      </c:catAx>
      <c:valAx>
        <c:axId val="20231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910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WC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TIME TRIAL 1</c:v>
                </c:pt>
                <c:pt idx="2">
                  <c:v>TIME TRIAL 2</c:v>
                </c:pt>
                <c:pt idx="3">
                  <c:v>UZ INVITATIONAL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">
                  <c:v>45.3</c:v>
                </c:pt>
                <c:pt idx="1">
                  <c:v>45.3</c:v>
                </c:pt>
                <c:pt idx="2">
                  <c:v>45.3</c:v>
                </c:pt>
                <c:pt idx="3">
                  <c:v>45.3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OLY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TIME TRIAL 1</c:v>
                </c:pt>
                <c:pt idx="2">
                  <c:v>TIME TRIAL 2</c:v>
                </c:pt>
                <c:pt idx="3">
                  <c:v>UZ INVITATIONAL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44.9</c:v>
                </c:pt>
                <c:pt idx="1">
                  <c:v>44.9</c:v>
                </c:pt>
                <c:pt idx="2">
                  <c:v>44.9</c:v>
                </c:pt>
                <c:pt idx="3">
                  <c:v>44.9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TIME TRIAL 1</c:v>
                </c:pt>
                <c:pt idx="2">
                  <c:v>TIME TRIAL 2</c:v>
                </c:pt>
                <c:pt idx="3">
                  <c:v>UZ INVITATIONAL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46.64</c:v>
                </c:pt>
                <c:pt idx="1">
                  <c:v>46.64</c:v>
                </c:pt>
                <c:pt idx="2">
                  <c:v>46.64</c:v>
                </c:pt>
                <c:pt idx="3">
                  <c:v>46.64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D.K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TIME TRIAL 1</c:v>
                </c:pt>
                <c:pt idx="2">
                  <c:v>TIME TRIAL 2</c:v>
                </c:pt>
                <c:pt idx="3">
                  <c:v>UZ INVITATIONAL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1">
                  <c:v>49.08</c:v>
                </c:pt>
                <c:pt idx="2">
                  <c:v>48.54</c:v>
                </c:pt>
                <c:pt idx="3">
                  <c:v>47.13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363264"/>
        <c:axId val="202364800"/>
      </c:lineChart>
      <c:catAx>
        <c:axId val="202363264"/>
        <c:scaling>
          <c:orientation val="minMax"/>
        </c:scaling>
        <c:delete val="0"/>
        <c:axPos val="b"/>
        <c:majorTickMark val="out"/>
        <c:minorTickMark val="none"/>
        <c:tickLblPos val="nextTo"/>
        <c:crossAx val="202364800"/>
        <c:crosses val="autoZero"/>
        <c:auto val="1"/>
        <c:lblAlgn val="ctr"/>
        <c:lblOffset val="100"/>
        <c:noMultiLvlLbl val="0"/>
      </c:catAx>
      <c:valAx>
        <c:axId val="2023648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2363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6B16E-DDF4-49CA-BE4E-80B7AFBE26C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D0A23809-4AC1-4E55-A999-47DEC5BCF18A}">
      <dgm:prSet custT="1"/>
      <dgm:spPr>
        <a:xfrm>
          <a:off x="3402646" y="1387273"/>
          <a:ext cx="985293" cy="804419"/>
        </a:xfrm>
        <a:solidFill>
          <a:srgbClr val="FFC00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W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GOLD</a:t>
          </a:r>
          <a:endParaRPr lang="en-ZW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A31B1B7-225F-46D6-BFD4-81A9D2FF4730}" type="parTrans" cxnId="{189BD275-C2C3-4EA6-829E-E8DA02B4B9CC}">
      <dgm:prSet/>
      <dgm:spPr/>
      <dgm:t>
        <a:bodyPr/>
        <a:lstStyle/>
        <a:p>
          <a:endParaRPr lang="en-ZW"/>
        </a:p>
      </dgm:t>
    </dgm:pt>
    <dgm:pt modelId="{55D9E1D6-D440-4F38-B94B-1CFB6E8C2B33}" type="sibTrans" cxnId="{189BD275-C2C3-4EA6-829E-E8DA02B4B9CC}">
      <dgm:prSet/>
      <dgm:spPr/>
      <dgm:t>
        <a:bodyPr/>
        <a:lstStyle/>
        <a:p>
          <a:endParaRPr lang="en-ZW"/>
        </a:p>
      </dgm:t>
    </dgm:pt>
    <dgm:pt modelId="{9B480D93-53EF-4A15-96D0-DB73D066447C}">
      <dgm:prSet custT="1"/>
      <dgm:spPr>
        <a:xfrm>
          <a:off x="2719866" y="2570116"/>
          <a:ext cx="2214173" cy="8044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W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SILVER</a:t>
          </a:r>
          <a:endParaRPr lang="en-ZW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87ADB28-9987-4EF4-9ECC-F887F4BD45D5}" type="parTrans" cxnId="{9759A7C0-12E4-4716-98EF-305D29220165}">
      <dgm:prSet/>
      <dgm:spPr/>
      <dgm:t>
        <a:bodyPr/>
        <a:lstStyle/>
        <a:p>
          <a:endParaRPr lang="en-ZW"/>
        </a:p>
      </dgm:t>
    </dgm:pt>
    <dgm:pt modelId="{474BBBAC-C7E0-4D41-8D6D-999CF9992B5C}" type="sibTrans" cxnId="{9759A7C0-12E4-4716-98EF-305D29220165}">
      <dgm:prSet/>
      <dgm:spPr/>
      <dgm:t>
        <a:bodyPr/>
        <a:lstStyle/>
        <a:p>
          <a:endParaRPr lang="en-ZW"/>
        </a:p>
      </dgm:t>
    </dgm:pt>
    <dgm:pt modelId="{50C15CAB-4121-4360-ADD4-9CD5D4260436}">
      <dgm:prSet custT="1"/>
      <dgm:spPr>
        <a:xfrm>
          <a:off x="2393377" y="3682556"/>
          <a:ext cx="2941875" cy="804419"/>
        </a:xfrm>
        <a:solidFill>
          <a:srgbClr val="ED7D31">
            <a:lumMod val="75000"/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W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BRONZE</a:t>
          </a:r>
          <a:endParaRPr lang="en-ZW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B5AA603-E938-43C4-83C3-0BAD434437BF}" type="parTrans" cxnId="{EE2F9694-AD92-46FB-8C40-D87A6A641319}">
      <dgm:prSet/>
      <dgm:spPr/>
      <dgm:t>
        <a:bodyPr/>
        <a:lstStyle/>
        <a:p>
          <a:endParaRPr lang="en-ZW"/>
        </a:p>
      </dgm:t>
    </dgm:pt>
    <dgm:pt modelId="{5522E132-393D-4927-9806-8430159C365A}" type="sibTrans" cxnId="{EE2F9694-AD92-46FB-8C40-D87A6A641319}">
      <dgm:prSet/>
      <dgm:spPr/>
      <dgm:t>
        <a:bodyPr/>
        <a:lstStyle/>
        <a:p>
          <a:endParaRPr lang="en-ZW"/>
        </a:p>
      </dgm:t>
    </dgm:pt>
    <dgm:pt modelId="{2438E733-B7D5-4097-AED5-EA82F0DB2C0D}">
      <dgm:prSet/>
      <dgm:spPr>
        <a:xfrm>
          <a:off x="3638437" y="407505"/>
          <a:ext cx="370558" cy="804419"/>
        </a:xfrm>
        <a:solidFill>
          <a:srgbClr val="FF000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W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TTP</a:t>
          </a:r>
          <a:endParaRPr lang="en-ZW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E1A340C-E24F-465F-A9DE-5908F59BDEAE}" type="parTrans" cxnId="{77BB8AAC-9D3A-4292-81A0-9BE8DC404A09}">
      <dgm:prSet/>
      <dgm:spPr/>
      <dgm:t>
        <a:bodyPr/>
        <a:lstStyle/>
        <a:p>
          <a:endParaRPr lang="en-ZW"/>
        </a:p>
      </dgm:t>
    </dgm:pt>
    <dgm:pt modelId="{93F1B607-F36C-4CC4-8965-869AFB7724C7}" type="sibTrans" cxnId="{77BB8AAC-9D3A-4292-81A0-9BE8DC404A09}">
      <dgm:prSet/>
      <dgm:spPr/>
      <dgm:t>
        <a:bodyPr/>
        <a:lstStyle/>
        <a:p>
          <a:endParaRPr lang="en-ZW"/>
        </a:p>
      </dgm:t>
    </dgm:pt>
    <dgm:pt modelId="{F5362E15-C535-4B0D-9BF0-AE6F1BE22545}" type="pres">
      <dgm:prSet presAssocID="{AC06B16E-DDF4-49CA-BE4E-80B7AFBE26C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ZW"/>
        </a:p>
      </dgm:t>
    </dgm:pt>
    <dgm:pt modelId="{7C5DAAA1-C9D0-467E-AEA1-C2554FFE7208}" type="pres">
      <dgm:prSet presAssocID="{AC06B16E-DDF4-49CA-BE4E-80B7AFBE26C3}" presName="pyramid" presStyleLbl="node1" presStyleIdx="0" presStyleCnt="1" custLinFactNeighborX="1293"/>
      <dgm:spPr>
        <a:xfrm>
          <a:off x="1570891" y="0"/>
          <a:ext cx="4525963" cy="4525963"/>
        </a:xfrm>
        <a:prstGeom prst="triangl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57C89EB-AB80-4895-930D-DDCC7FDD1DD8}" type="pres">
      <dgm:prSet presAssocID="{AC06B16E-DDF4-49CA-BE4E-80B7AFBE26C3}" presName="theList" presStyleCnt="0"/>
      <dgm:spPr/>
    </dgm:pt>
    <dgm:pt modelId="{27B59F93-38D0-4D21-B635-F925106DCD7B}" type="pres">
      <dgm:prSet presAssocID="{2438E733-B7D5-4097-AED5-EA82F0DB2C0D}" presName="aNode" presStyleLbl="fgAcc1" presStyleIdx="0" presStyleCnt="4" custScaleX="12596" custLinFactNeighborX="-48356" custLinFactNeighborY="-452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W"/>
        </a:p>
      </dgm:t>
    </dgm:pt>
    <dgm:pt modelId="{EBC9CF82-5EE6-4CBF-96F3-2EBF45C759F4}" type="pres">
      <dgm:prSet presAssocID="{2438E733-B7D5-4097-AED5-EA82F0DB2C0D}" presName="aSpace" presStyleCnt="0"/>
      <dgm:spPr/>
    </dgm:pt>
    <dgm:pt modelId="{1FF39AEB-BA27-45F0-9494-71052CFD2E29}" type="pres">
      <dgm:prSet presAssocID="{D0A23809-4AC1-4E55-A999-47DEC5BCF18A}" presName="aNode" presStyleLbl="fgAcc1" presStyleIdx="1" presStyleCnt="4" custScaleX="33492" custLinFactNeighborX="-45923" custLinFactNeighborY="291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W"/>
        </a:p>
      </dgm:t>
    </dgm:pt>
    <dgm:pt modelId="{9D818E4D-0EDB-473D-92F8-A9D4302C78D8}" type="pres">
      <dgm:prSet presAssocID="{D0A23809-4AC1-4E55-A999-47DEC5BCF18A}" presName="aSpace" presStyleCnt="0"/>
      <dgm:spPr/>
    </dgm:pt>
    <dgm:pt modelId="{A1EA653F-B752-4195-B21C-45257E0D71E8}" type="pres">
      <dgm:prSet presAssocID="{9B480D93-53EF-4A15-96D0-DB73D066447C}" presName="aNode" presStyleLbl="fgAcc1" presStyleIdx="2" presStyleCnt="4" custScaleX="75264" custLinFactY="25681" custLinFactNeighborX="-48246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W"/>
        </a:p>
      </dgm:t>
    </dgm:pt>
    <dgm:pt modelId="{AA5939DA-A677-4F08-AC97-05CAFA76DBE1}" type="pres">
      <dgm:prSet presAssocID="{9B480D93-53EF-4A15-96D0-DB73D066447C}" presName="aSpace" presStyleCnt="0"/>
      <dgm:spPr/>
    </dgm:pt>
    <dgm:pt modelId="{CD337BF6-FCA0-422B-BF32-F44CCB199D38}" type="pres">
      <dgm:prSet presAssocID="{50C15CAB-4121-4360-ADD4-9CD5D4260436}" presName="aNode" presStyleLbl="fgAcc1" presStyleIdx="3" presStyleCnt="4" custLinFactY="63945" custLinFactNeighborX="-50459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W"/>
        </a:p>
      </dgm:t>
    </dgm:pt>
    <dgm:pt modelId="{DE804664-3737-4B86-8F2C-3C40C020BF15}" type="pres">
      <dgm:prSet presAssocID="{50C15CAB-4121-4360-ADD4-9CD5D4260436}" presName="aSpace" presStyleCnt="0"/>
      <dgm:spPr/>
    </dgm:pt>
  </dgm:ptLst>
  <dgm:cxnLst>
    <dgm:cxn modelId="{906E76E2-9B58-478A-AE62-D6C0EE861A02}" type="presOf" srcId="{AC06B16E-DDF4-49CA-BE4E-80B7AFBE26C3}" destId="{F5362E15-C535-4B0D-9BF0-AE6F1BE22545}" srcOrd="0" destOrd="0" presId="urn:microsoft.com/office/officeart/2005/8/layout/pyramid2"/>
    <dgm:cxn modelId="{EE2F9694-AD92-46FB-8C40-D87A6A641319}" srcId="{AC06B16E-DDF4-49CA-BE4E-80B7AFBE26C3}" destId="{50C15CAB-4121-4360-ADD4-9CD5D4260436}" srcOrd="3" destOrd="0" parTransId="{AB5AA603-E938-43C4-83C3-0BAD434437BF}" sibTransId="{5522E132-393D-4927-9806-8430159C365A}"/>
    <dgm:cxn modelId="{692C5C95-3D32-488E-93A3-6E643FB07754}" type="presOf" srcId="{9B480D93-53EF-4A15-96D0-DB73D066447C}" destId="{A1EA653F-B752-4195-B21C-45257E0D71E8}" srcOrd="0" destOrd="0" presId="urn:microsoft.com/office/officeart/2005/8/layout/pyramid2"/>
    <dgm:cxn modelId="{866F9563-6AB4-4C35-8A6C-F228C03F9959}" type="presOf" srcId="{50C15CAB-4121-4360-ADD4-9CD5D4260436}" destId="{CD337BF6-FCA0-422B-BF32-F44CCB199D38}" srcOrd="0" destOrd="0" presId="urn:microsoft.com/office/officeart/2005/8/layout/pyramid2"/>
    <dgm:cxn modelId="{77BB8AAC-9D3A-4292-81A0-9BE8DC404A09}" srcId="{AC06B16E-DDF4-49CA-BE4E-80B7AFBE26C3}" destId="{2438E733-B7D5-4097-AED5-EA82F0DB2C0D}" srcOrd="0" destOrd="0" parTransId="{2E1A340C-E24F-465F-A9DE-5908F59BDEAE}" sibTransId="{93F1B607-F36C-4CC4-8965-869AFB7724C7}"/>
    <dgm:cxn modelId="{966E22B0-46A8-4199-B62C-4F0532F8207D}" type="presOf" srcId="{2438E733-B7D5-4097-AED5-EA82F0DB2C0D}" destId="{27B59F93-38D0-4D21-B635-F925106DCD7B}" srcOrd="0" destOrd="0" presId="urn:microsoft.com/office/officeart/2005/8/layout/pyramid2"/>
    <dgm:cxn modelId="{9759A7C0-12E4-4716-98EF-305D29220165}" srcId="{AC06B16E-DDF4-49CA-BE4E-80B7AFBE26C3}" destId="{9B480D93-53EF-4A15-96D0-DB73D066447C}" srcOrd="2" destOrd="0" parTransId="{287ADB28-9987-4EF4-9ECC-F887F4BD45D5}" sibTransId="{474BBBAC-C7E0-4D41-8D6D-999CF9992B5C}"/>
    <dgm:cxn modelId="{59D46ED0-9A22-420A-A4FF-8EF8FA0702B8}" type="presOf" srcId="{D0A23809-4AC1-4E55-A999-47DEC5BCF18A}" destId="{1FF39AEB-BA27-45F0-9494-71052CFD2E29}" srcOrd="0" destOrd="0" presId="urn:microsoft.com/office/officeart/2005/8/layout/pyramid2"/>
    <dgm:cxn modelId="{189BD275-C2C3-4EA6-829E-E8DA02B4B9CC}" srcId="{AC06B16E-DDF4-49CA-BE4E-80B7AFBE26C3}" destId="{D0A23809-4AC1-4E55-A999-47DEC5BCF18A}" srcOrd="1" destOrd="0" parTransId="{BA31B1B7-225F-46D6-BFD4-81A9D2FF4730}" sibTransId="{55D9E1D6-D440-4F38-B94B-1CFB6E8C2B33}"/>
    <dgm:cxn modelId="{A28A0D3A-CC69-41F0-852F-2F58639E13B3}" type="presParOf" srcId="{F5362E15-C535-4B0D-9BF0-AE6F1BE22545}" destId="{7C5DAAA1-C9D0-467E-AEA1-C2554FFE7208}" srcOrd="0" destOrd="0" presId="urn:microsoft.com/office/officeart/2005/8/layout/pyramid2"/>
    <dgm:cxn modelId="{BFC577ED-2059-44E8-8CEB-C7915857B99B}" type="presParOf" srcId="{F5362E15-C535-4B0D-9BF0-AE6F1BE22545}" destId="{C57C89EB-AB80-4895-930D-DDCC7FDD1DD8}" srcOrd="1" destOrd="0" presId="urn:microsoft.com/office/officeart/2005/8/layout/pyramid2"/>
    <dgm:cxn modelId="{4014F933-B59B-4C63-A3FD-9243199A0B85}" type="presParOf" srcId="{C57C89EB-AB80-4895-930D-DDCC7FDD1DD8}" destId="{27B59F93-38D0-4D21-B635-F925106DCD7B}" srcOrd="0" destOrd="0" presId="urn:microsoft.com/office/officeart/2005/8/layout/pyramid2"/>
    <dgm:cxn modelId="{217E7678-36C4-4C43-ABF2-D3B1009FFE37}" type="presParOf" srcId="{C57C89EB-AB80-4895-930D-DDCC7FDD1DD8}" destId="{EBC9CF82-5EE6-4CBF-96F3-2EBF45C759F4}" srcOrd="1" destOrd="0" presId="urn:microsoft.com/office/officeart/2005/8/layout/pyramid2"/>
    <dgm:cxn modelId="{E123A98B-98E7-4950-B857-D40D079B20F3}" type="presParOf" srcId="{C57C89EB-AB80-4895-930D-DDCC7FDD1DD8}" destId="{1FF39AEB-BA27-45F0-9494-71052CFD2E29}" srcOrd="2" destOrd="0" presId="urn:microsoft.com/office/officeart/2005/8/layout/pyramid2"/>
    <dgm:cxn modelId="{AFA1944B-47EC-4716-8092-0959C6DE833B}" type="presParOf" srcId="{C57C89EB-AB80-4895-930D-DDCC7FDD1DD8}" destId="{9D818E4D-0EDB-473D-92F8-A9D4302C78D8}" srcOrd="3" destOrd="0" presId="urn:microsoft.com/office/officeart/2005/8/layout/pyramid2"/>
    <dgm:cxn modelId="{ED1782CE-6823-4F1A-B7AD-072E1E6E40CC}" type="presParOf" srcId="{C57C89EB-AB80-4895-930D-DDCC7FDD1DD8}" destId="{A1EA653F-B752-4195-B21C-45257E0D71E8}" srcOrd="4" destOrd="0" presId="urn:microsoft.com/office/officeart/2005/8/layout/pyramid2"/>
    <dgm:cxn modelId="{265525A6-D7FF-4B6E-95BF-AE1384A42564}" type="presParOf" srcId="{C57C89EB-AB80-4895-930D-DDCC7FDD1DD8}" destId="{AA5939DA-A677-4F08-AC97-05CAFA76DBE1}" srcOrd="5" destOrd="0" presId="urn:microsoft.com/office/officeart/2005/8/layout/pyramid2"/>
    <dgm:cxn modelId="{384DDF76-738D-49A8-B145-69D49024A85F}" type="presParOf" srcId="{C57C89EB-AB80-4895-930D-DDCC7FDD1DD8}" destId="{CD337BF6-FCA0-422B-BF32-F44CCB199D38}" srcOrd="6" destOrd="0" presId="urn:microsoft.com/office/officeart/2005/8/layout/pyramid2"/>
    <dgm:cxn modelId="{D571D2AB-9531-45AA-9AFE-C828714A7C0E}" type="presParOf" srcId="{C57C89EB-AB80-4895-930D-DDCC7FDD1DD8}" destId="{DE804664-3737-4B86-8F2C-3C40C020BF1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DAAA1-C9D0-467E-AEA1-C2554FFE7208}">
      <dsp:nvSpPr>
        <dsp:cNvPr id="0" name=""/>
        <dsp:cNvSpPr/>
      </dsp:nvSpPr>
      <dsp:spPr>
        <a:xfrm>
          <a:off x="1245207" y="0"/>
          <a:ext cx="5105400" cy="5105400"/>
        </a:xfrm>
        <a:prstGeom prst="triangl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59F93-38D0-4D21-B635-F925106DCD7B}">
      <dsp:nvSpPr>
        <dsp:cNvPr id="0" name=""/>
        <dsp:cNvSpPr/>
      </dsp:nvSpPr>
      <dsp:spPr>
        <a:xfrm>
          <a:off x="3577451" y="459676"/>
          <a:ext cx="417999" cy="907405"/>
        </a:xfrm>
        <a:prstGeom prst="roundRect">
          <a:avLst/>
        </a:prstGeom>
        <a:solidFill>
          <a:srgbClr val="FF000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TTP</a:t>
          </a:r>
          <a:endParaRPr lang="en-ZW" sz="1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97856" y="480081"/>
        <a:ext cx="377189" cy="866595"/>
      </dsp:txXfrm>
    </dsp:sp>
    <dsp:sp modelId="{1FF39AEB-BA27-45F0-9494-71052CFD2E29}">
      <dsp:nvSpPr>
        <dsp:cNvPr id="0" name=""/>
        <dsp:cNvSpPr/>
      </dsp:nvSpPr>
      <dsp:spPr>
        <a:xfrm>
          <a:off x="3311472" y="1564879"/>
          <a:ext cx="1111435" cy="907405"/>
        </a:xfrm>
        <a:prstGeom prst="roundRect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GOLD</a:t>
          </a:r>
          <a:endParaRPr lang="en-ZW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55768" y="1609175"/>
        <a:ext cx="1022843" cy="818813"/>
      </dsp:txXfrm>
    </dsp:sp>
    <dsp:sp modelId="{A1EA653F-B752-4195-B21C-45257E0D71E8}">
      <dsp:nvSpPr>
        <dsp:cNvPr id="0" name=""/>
        <dsp:cNvSpPr/>
      </dsp:nvSpPr>
      <dsp:spPr>
        <a:xfrm>
          <a:off x="2541279" y="2899156"/>
          <a:ext cx="2497643" cy="907405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SILVER</a:t>
          </a:r>
          <a:endParaRPr lang="en-ZW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585575" y="2943452"/>
        <a:ext cx="2409051" cy="818813"/>
      </dsp:txXfrm>
    </dsp:sp>
    <dsp:sp modelId="{CD337BF6-FCA0-422B-BF32-F44CCB199D38}">
      <dsp:nvSpPr>
        <dsp:cNvPr id="0" name=""/>
        <dsp:cNvSpPr/>
      </dsp:nvSpPr>
      <dsp:spPr>
        <a:xfrm>
          <a:off x="2057408" y="4197994"/>
          <a:ext cx="3318510" cy="907405"/>
        </a:xfrm>
        <a:prstGeom prst="roundRect">
          <a:avLst/>
        </a:prstGeom>
        <a:solidFill>
          <a:srgbClr val="ED7D31">
            <a:lumMod val="75000"/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BRONZE</a:t>
          </a:r>
          <a:endParaRPr lang="en-ZW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01704" y="4242290"/>
        <a:ext cx="3229918" cy="818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B79-8D6F-4766-AC16-92C731D1B4E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E457-2E85-4A16-AAED-FCC8C62A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9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B79-8D6F-4766-AC16-92C731D1B4E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E457-2E85-4A16-AAED-FCC8C62A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1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B79-8D6F-4766-AC16-92C731D1B4E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E457-2E85-4A16-AAED-FCC8C62A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4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B79-8D6F-4766-AC16-92C731D1B4E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E457-2E85-4A16-AAED-FCC8C62A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4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B79-8D6F-4766-AC16-92C731D1B4E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E457-2E85-4A16-AAED-FCC8C62A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B79-8D6F-4766-AC16-92C731D1B4E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E457-2E85-4A16-AAED-FCC8C62A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8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B79-8D6F-4766-AC16-92C731D1B4E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E457-2E85-4A16-AAED-FCC8C62A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B79-8D6F-4766-AC16-92C731D1B4E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E457-2E85-4A16-AAED-FCC8C62A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B79-8D6F-4766-AC16-92C731D1B4E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E457-2E85-4A16-AAED-FCC8C62A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B79-8D6F-4766-AC16-92C731D1B4E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E457-2E85-4A16-AAED-FCC8C62A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3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B79-8D6F-4766-AC16-92C731D1B4E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E457-2E85-4A16-AAED-FCC8C62A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3B79-8D6F-4766-AC16-92C731D1B4E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E457-2E85-4A16-AAED-FCC8C62A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5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508" y="2209800"/>
            <a:ext cx="7438292" cy="3429000"/>
          </a:xfrm>
        </p:spPr>
        <p:txBody>
          <a:bodyPr>
            <a:normAutofit/>
          </a:bodyPr>
          <a:lstStyle/>
          <a:p>
            <a:r>
              <a:rPr lang="en-US" b="1" dirty="0"/>
              <a:t>COACHING </a:t>
            </a:r>
            <a:r>
              <a:rPr lang="en-US" b="1" dirty="0" smtClean="0"/>
              <a:t>AND COMPETITIONS</a:t>
            </a:r>
          </a:p>
          <a:p>
            <a:r>
              <a:rPr lang="en-US" b="1" dirty="0" smtClean="0"/>
              <a:t>UP TO </a:t>
            </a:r>
            <a:r>
              <a:rPr lang="en-US" b="1" dirty="0"/>
              <a:t>2019 </a:t>
            </a:r>
            <a:r>
              <a:rPr lang="en-US" b="1" dirty="0" smtClean="0"/>
              <a:t>SUMMARY</a:t>
            </a:r>
          </a:p>
          <a:p>
            <a:r>
              <a:rPr lang="en-US" b="1"/>
              <a:t>BUSE </a:t>
            </a:r>
            <a:r>
              <a:rPr lang="en-US" b="1" smtClean="0"/>
              <a:t>NATIONAL </a:t>
            </a:r>
            <a:r>
              <a:rPr lang="en-US" b="1" dirty="0"/>
              <a:t>SPORTS ACADEMY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46587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6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TRAINING ENVIRONMENT(DTE)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Our Successful performances depend on a </a:t>
            </a:r>
            <a:r>
              <a:rPr lang="en-US" u="sng" dirty="0" smtClean="0"/>
              <a:t>balanced integration </a:t>
            </a:r>
            <a:r>
              <a:rPr lang="en-US" dirty="0" smtClean="0"/>
              <a:t>of these factors;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Coaching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Sports science and sports medicine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Recovery and performance Analysis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Training and competition equipment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Training venues/ facilities/ transport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Financial resources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management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484" y="193548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71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SPORTS </a:t>
            </a:r>
            <a:r>
              <a:rPr lang="en-US" dirty="0" smtClean="0"/>
              <a:t>ACADEMY</a:t>
            </a:r>
            <a:br>
              <a:rPr lang="en-US" dirty="0" smtClean="0"/>
            </a:br>
            <a:r>
              <a:rPr lang="en-US" dirty="0" smtClean="0"/>
              <a:t> competitions overview so far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 selection of competitions.</a:t>
            </a:r>
          </a:p>
          <a:p>
            <a:r>
              <a:rPr lang="en-US" dirty="0" smtClean="0"/>
              <a:t>Overall good performances</a:t>
            </a:r>
          </a:p>
          <a:p>
            <a:r>
              <a:rPr lang="en-US" dirty="0" smtClean="0"/>
              <a:t>Difficult congested period due to Nash competitions</a:t>
            </a:r>
          </a:p>
          <a:p>
            <a:r>
              <a:rPr lang="en-US" dirty="0" smtClean="0"/>
              <a:t>Recovery and rehabilitation</a:t>
            </a:r>
          </a:p>
          <a:p>
            <a:r>
              <a:rPr lang="en-US" dirty="0" smtClean="0"/>
              <a:t>Most venues besides Harare and Bulawayo are not standard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05740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36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Major Achievements-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CAA SELECTION  competition (Harare/Bulawayo 2019)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Athletes that were selected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800m -Priviledge Chikara u18-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High jump-Brian Ndlovu u18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200M-Dorothy Kavhundura u20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Triple jump-Dorothy Kavhundura u20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100m-Dickson Kapandura open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1500m Nyasha Mutsetse open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9164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91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Major Achievements-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JM BUSHA competition (BULAWAYO)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National </a:t>
            </a:r>
            <a:r>
              <a:rPr lang="en-US" dirty="0"/>
              <a:t>Sports Academy talentees </a:t>
            </a:r>
            <a:r>
              <a:rPr lang="en-US" dirty="0" smtClean="0"/>
              <a:t>=14</a:t>
            </a:r>
            <a:endParaRPr lang="en-US" dirty="0"/>
          </a:p>
          <a:p>
            <a:r>
              <a:rPr lang="en-US" dirty="0" smtClean="0"/>
              <a:t>9 </a:t>
            </a:r>
            <a:r>
              <a:rPr lang="en-US" dirty="0"/>
              <a:t>Gold, </a:t>
            </a:r>
          </a:p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Silver and </a:t>
            </a:r>
          </a:p>
          <a:p>
            <a:r>
              <a:rPr lang="en-US" dirty="0" smtClean="0"/>
              <a:t>2 Bronze. </a:t>
            </a:r>
            <a:endParaRPr lang="en-US" dirty="0"/>
          </a:p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personal best </a:t>
            </a:r>
            <a:r>
              <a:rPr lang="en-US" dirty="0" smtClean="0"/>
              <a:t>posting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   800m -Priviledge Chikara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  Long jump-Dorothy Kavhundura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  100m-Dickson Kapandura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4minute mile qualifier- Nyasha Mutsetse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9164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5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Major </a:t>
            </a:r>
            <a:r>
              <a:rPr lang="en-US" dirty="0" smtClean="0"/>
              <a:t>Achievements- </a:t>
            </a:r>
            <a:br>
              <a:rPr lang="en-US" dirty="0" smtClean="0"/>
            </a:br>
            <a:r>
              <a:rPr lang="en-US" dirty="0" smtClean="0"/>
              <a:t> UZ INVITATIONAL  (HARARE)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National Sports Academy talentees =21 medals</a:t>
            </a:r>
          </a:p>
          <a:p>
            <a:r>
              <a:rPr lang="en-US" dirty="0" smtClean="0"/>
              <a:t>(15 Gold, </a:t>
            </a:r>
          </a:p>
          <a:p>
            <a:r>
              <a:rPr lang="en-US" dirty="0"/>
              <a:t>4</a:t>
            </a:r>
            <a:r>
              <a:rPr lang="en-US" dirty="0" smtClean="0"/>
              <a:t> Silver and </a:t>
            </a:r>
          </a:p>
          <a:p>
            <a:r>
              <a:rPr lang="en-US" dirty="0"/>
              <a:t>2</a:t>
            </a:r>
            <a:r>
              <a:rPr lang="en-US" dirty="0" smtClean="0"/>
              <a:t> Bronze). </a:t>
            </a:r>
          </a:p>
          <a:p>
            <a:r>
              <a:rPr lang="en-US" dirty="0" smtClean="0"/>
              <a:t>2 personal best posting,( 400m, D Kapandura </a:t>
            </a:r>
            <a:r>
              <a:rPr lang="en-US" dirty="0" smtClean="0">
                <a:solidFill>
                  <a:srgbClr val="00B050"/>
                </a:solidFill>
              </a:rPr>
              <a:t>47.13s</a:t>
            </a:r>
            <a:r>
              <a:rPr lang="en-US" dirty="0" smtClean="0"/>
              <a:t>)</a:t>
            </a:r>
          </a:p>
          <a:p>
            <a:r>
              <a:rPr lang="en-US" dirty="0" smtClean="0"/>
              <a:t>1 new National record (high jump B Ndlovu </a:t>
            </a:r>
            <a:r>
              <a:rPr lang="en-US" dirty="0" smtClean="0">
                <a:solidFill>
                  <a:srgbClr val="00B050"/>
                </a:solidFill>
              </a:rPr>
              <a:t>2.11m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9164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07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Major </a:t>
            </a:r>
            <a:r>
              <a:rPr lang="en-US" dirty="0" smtClean="0"/>
              <a:t>Achievements- </a:t>
            </a:r>
            <a:br>
              <a:rPr lang="en-US" dirty="0" smtClean="0"/>
            </a:br>
            <a:r>
              <a:rPr lang="en-US" dirty="0" smtClean="0"/>
              <a:t> ZUSA NUST (BYO)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Sports Academy </a:t>
            </a:r>
            <a:r>
              <a:rPr lang="en-US" dirty="0" err="1" smtClean="0"/>
              <a:t>talentee</a:t>
            </a:r>
            <a:r>
              <a:rPr lang="en-US" dirty="0" smtClean="0"/>
              <a:t> =2 medals</a:t>
            </a:r>
          </a:p>
          <a:p>
            <a:r>
              <a:rPr lang="en-US" dirty="0" smtClean="0"/>
              <a:t>1 Gold, 400m</a:t>
            </a:r>
          </a:p>
          <a:p>
            <a:r>
              <a:rPr lang="en-US" dirty="0" smtClean="0"/>
              <a:t>1 Silver 200m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1</a:t>
            </a:r>
            <a:r>
              <a:rPr lang="en-US" dirty="0" smtClean="0"/>
              <a:t> personal best posting,( 400m, Leon </a:t>
            </a:r>
            <a:r>
              <a:rPr lang="en-US" dirty="0" err="1" smtClean="0"/>
              <a:t>Tafirenyika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47.32s</a:t>
            </a:r>
            <a:r>
              <a:rPr lang="en-US" dirty="0" smtClean="0"/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9164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995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Major </a:t>
            </a:r>
            <a:r>
              <a:rPr lang="en-US" dirty="0" smtClean="0"/>
              <a:t>Achievements-  Inter district competition (NZVIMBO)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Bindura District </a:t>
            </a:r>
            <a:r>
              <a:rPr lang="en-US" dirty="0"/>
              <a:t>= </a:t>
            </a:r>
            <a:r>
              <a:rPr lang="en-US" dirty="0" smtClean="0"/>
              <a:t>44 </a:t>
            </a:r>
            <a:r>
              <a:rPr lang="en-US" dirty="0"/>
              <a:t>medals,</a:t>
            </a:r>
          </a:p>
          <a:p>
            <a:r>
              <a:rPr lang="en-US" dirty="0" smtClean="0"/>
              <a:t>National </a:t>
            </a:r>
            <a:r>
              <a:rPr lang="en-US" dirty="0"/>
              <a:t>Sports Academy talentees </a:t>
            </a:r>
            <a:r>
              <a:rPr lang="en-US" dirty="0" smtClean="0"/>
              <a:t>=33medals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22 </a:t>
            </a:r>
            <a:r>
              <a:rPr lang="en-US" dirty="0"/>
              <a:t>Gold,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6 </a:t>
            </a:r>
            <a:r>
              <a:rPr lang="en-US" dirty="0"/>
              <a:t>Silver and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5</a:t>
            </a:r>
            <a:r>
              <a:rPr lang="en-US" dirty="0" smtClean="0"/>
              <a:t> Bronze. </a:t>
            </a:r>
            <a:endParaRPr lang="en-US" dirty="0"/>
          </a:p>
          <a:p>
            <a:r>
              <a:rPr lang="en-US" dirty="0" smtClean="0"/>
              <a:t>13 talentees are representing the province Mashonaland Central at the NASH competition.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9164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12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Major Achievements </a:t>
            </a:r>
            <a:r>
              <a:rPr lang="en-US" dirty="0" smtClean="0"/>
              <a:t> </a:t>
            </a:r>
            <a:r>
              <a:rPr lang="en-US" dirty="0"/>
              <a:t>REGION FIVE GAMES PERFORMANCES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"/>
            <a:ext cx="609600" cy="81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</a:t>
            </a:r>
            <a:r>
              <a:rPr lang="en-US" dirty="0"/>
              <a:t>Zimbabwe =</a:t>
            </a:r>
            <a:r>
              <a:rPr lang="en-US" dirty="0" smtClean="0"/>
              <a:t> </a:t>
            </a:r>
            <a:r>
              <a:rPr lang="en-US" dirty="0"/>
              <a:t>16 medals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</a:t>
            </a:r>
            <a:r>
              <a:rPr lang="en-US" dirty="0"/>
              <a:t>National Sports Academy </a:t>
            </a:r>
            <a:r>
              <a:rPr lang="en-US" dirty="0" smtClean="0"/>
              <a:t>talentees =10</a:t>
            </a:r>
          </a:p>
          <a:p>
            <a:pPr lvl="3">
              <a:buFont typeface="Wingdings" pitchFamily="2" charset="2"/>
              <a:buChar char="v"/>
            </a:pPr>
            <a:r>
              <a:rPr lang="en-US" sz="3200" dirty="0" smtClean="0"/>
              <a:t>(</a:t>
            </a:r>
            <a:r>
              <a:rPr lang="en-US" sz="3200" dirty="0"/>
              <a:t>4 Gold, </a:t>
            </a:r>
            <a:endParaRPr lang="en-US" sz="3200" dirty="0" smtClean="0"/>
          </a:p>
          <a:p>
            <a:pPr lvl="3">
              <a:buFont typeface="Wingdings" pitchFamily="2" charset="2"/>
              <a:buChar char="v"/>
            </a:pPr>
            <a:r>
              <a:rPr lang="en-US" sz="3200" dirty="0" smtClean="0"/>
              <a:t>4 </a:t>
            </a:r>
            <a:r>
              <a:rPr lang="en-US" sz="3200" dirty="0"/>
              <a:t>Silver and </a:t>
            </a:r>
            <a:endParaRPr lang="en-US" sz="3200" dirty="0" smtClean="0"/>
          </a:p>
          <a:p>
            <a:pPr lvl="3">
              <a:buFont typeface="Wingdings" pitchFamily="2" charset="2"/>
              <a:buChar char="v"/>
            </a:pPr>
            <a:r>
              <a:rPr lang="en-US" sz="3200" dirty="0" smtClean="0"/>
              <a:t>2 </a:t>
            </a:r>
            <a:r>
              <a:rPr lang="en-US" sz="3200" dirty="0"/>
              <a:t>Bronze). </a:t>
            </a:r>
            <a:endParaRPr lang="en-US" sz="3200" dirty="0" smtClean="0"/>
          </a:p>
          <a:p>
            <a:r>
              <a:rPr lang="en-US" dirty="0" smtClean="0"/>
              <a:t>The </a:t>
            </a:r>
            <a:r>
              <a:rPr lang="en-US" dirty="0"/>
              <a:t>Academy was represented by nine (9) athletes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79832"/>
            <a:ext cx="609600" cy="78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42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March- April 2019</a:t>
            </a:r>
            <a:br>
              <a:rPr lang="en-US" dirty="0" smtClean="0"/>
            </a:br>
            <a:r>
              <a:rPr lang="en-US" dirty="0" smtClean="0"/>
              <a:t> Upcoming competitions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NASH –MIDLANDS</a:t>
            </a:r>
          </a:p>
          <a:p>
            <a:r>
              <a:rPr lang="en-US" dirty="0" smtClean="0"/>
              <a:t>HARARE INVITATIONAL</a:t>
            </a:r>
          </a:p>
          <a:p>
            <a:r>
              <a:rPr lang="en-US" dirty="0" smtClean="0"/>
              <a:t>BUSE?</a:t>
            </a:r>
          </a:p>
          <a:p>
            <a:r>
              <a:rPr lang="en-US" dirty="0" smtClean="0"/>
              <a:t>BOTSWANA INVITATIONAL</a:t>
            </a:r>
          </a:p>
          <a:p>
            <a:r>
              <a:rPr lang="en-US" dirty="0" smtClean="0"/>
              <a:t>CAA U20/U18 Championships</a:t>
            </a:r>
          </a:p>
          <a:p>
            <a:r>
              <a:rPr lang="en-US" dirty="0" smtClean="0"/>
              <a:t>JMBUSHA Mutare Edition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" y="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755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TALENTEES TIERS</a:t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(Bronze</a:t>
            </a:r>
            <a:r>
              <a:rPr lang="en-US" sz="3600" dirty="0">
                <a:solidFill>
                  <a:prstClr val="black"/>
                </a:solidFill>
              </a:rPr>
              <a:t>, Silver, Gold and the Target Talent Program (TTP) 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270893"/>
              </p:ext>
            </p:extLst>
          </p:nvPr>
        </p:nvGraphicFramePr>
        <p:xfrm>
          <a:off x="457200" y="1600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78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REALITY ?</a:t>
            </a:r>
            <a:endParaRPr lang="en-GB" dirty="0"/>
          </a:p>
        </p:txBody>
      </p:sp>
      <p:pic>
        <p:nvPicPr>
          <p:cNvPr id="4" name="Content Placeholder 3" descr="Creation-hands-L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4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3746"/>
            <a:ext cx="8981352" cy="542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703052">
            <a:off x="1102567" y="1770111"/>
            <a:ext cx="5634877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AU" sz="4000" b="1" i="1" dirty="0">
                <a:solidFill>
                  <a:srgbClr val="FFFF00"/>
                </a:solidFill>
                <a:latin typeface="Calibri" pitchFamily="34" charset="0"/>
              </a:rPr>
              <a:t>‘The greatest danger for most of us is not that our aim is too high and we miss it, but that it is too low and we reach it</a:t>
            </a:r>
            <a:r>
              <a:rPr lang="en-AU" sz="4000" b="1" i="1" dirty="0" smtClean="0">
                <a:solidFill>
                  <a:srgbClr val="FFFF00"/>
                </a:solidFill>
                <a:latin typeface="Calibri" pitchFamily="34" charset="0"/>
              </a:rPr>
              <a:t>.’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AU" sz="40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AU" b="1" i="1" dirty="0" smtClean="0">
                <a:solidFill>
                  <a:srgbClr val="FF0000"/>
                </a:solidFill>
                <a:latin typeface="Calibri" pitchFamily="34" charset="0"/>
              </a:rPr>
              <a:t>WE AIM TO GET ON THE INTERNATIONAL PODIUM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9308"/>
            <a:ext cx="990600" cy="126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308"/>
            <a:ext cx="990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SPORTS ACADEMY</a:t>
            </a:r>
            <a:br>
              <a:rPr lang="en-US" dirty="0"/>
            </a:br>
            <a:r>
              <a:rPr lang="en-US" dirty="0" smtClean="0"/>
              <a:t>SILVER TIER- </a:t>
            </a:r>
            <a:r>
              <a:rPr lang="en-US" dirty="0"/>
              <a:t>TALENTEES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Dickson Kapandura </a:t>
            </a:r>
          </a:p>
          <a:p>
            <a:r>
              <a:rPr lang="sv-SE" sz="3200" dirty="0"/>
              <a:t>Brian Ndlovu </a:t>
            </a:r>
          </a:p>
          <a:p>
            <a:r>
              <a:rPr lang="sv-SE" sz="3200" dirty="0"/>
              <a:t>Mukhokeli Sibanda </a:t>
            </a:r>
          </a:p>
          <a:p>
            <a:r>
              <a:rPr lang="sv-SE" sz="3200" dirty="0"/>
              <a:t>Norman Mkwanda</a:t>
            </a:r>
          </a:p>
          <a:p>
            <a:r>
              <a:rPr lang="en-US" sz="3200" dirty="0"/>
              <a:t>Dorothy Kavhumbura </a:t>
            </a:r>
            <a:endParaRPr lang="en-US" sz="3200" dirty="0" smtClean="0"/>
          </a:p>
          <a:p>
            <a:r>
              <a:rPr lang="en-US" sz="3200" dirty="0"/>
              <a:t>James </a:t>
            </a:r>
            <a:r>
              <a:rPr lang="en-US" sz="3200" dirty="0" err="1" smtClean="0"/>
              <a:t>Mutenje</a:t>
            </a:r>
            <a:endParaRPr lang="en-US" sz="3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Leon Tafirenyika </a:t>
            </a:r>
            <a:endParaRPr lang="en-US" dirty="0" smtClean="0"/>
          </a:p>
          <a:p>
            <a:r>
              <a:rPr lang="en-US" sz="3200" dirty="0" smtClean="0"/>
              <a:t>Maryjoy Mudyiravanji</a:t>
            </a:r>
          </a:p>
          <a:p>
            <a:r>
              <a:rPr lang="en-US" sz="3200" dirty="0" smtClean="0"/>
              <a:t>Wayne Nkomo</a:t>
            </a:r>
          </a:p>
          <a:p>
            <a:r>
              <a:rPr lang="en-US" sz="3200" dirty="0" smtClean="0"/>
              <a:t>Kevin Chiku</a:t>
            </a:r>
          </a:p>
          <a:p>
            <a:r>
              <a:rPr lang="en-US" sz="3200" dirty="0" smtClean="0"/>
              <a:t>Priviledge Chikara</a:t>
            </a:r>
          </a:p>
          <a:p>
            <a:r>
              <a:rPr lang="en-US" sz="3200" dirty="0" smtClean="0"/>
              <a:t>Nyasha Mutsetse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8674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The Vice </a:t>
            </a:r>
            <a:r>
              <a:rPr lang="en-US" sz="2400" b="1" i="1" dirty="0"/>
              <a:t>Chancellor hosted an </a:t>
            </a:r>
            <a:r>
              <a:rPr lang="en-US" sz="2400" b="1" i="1" dirty="0" smtClean="0"/>
              <a:t>Awards Ceremony  and presented the silver tier blazers to the talentees on </a:t>
            </a:r>
            <a:r>
              <a:rPr lang="en-US" sz="2400" b="1" i="1" dirty="0"/>
              <a:t>Friday, 1 February </a:t>
            </a:r>
            <a:r>
              <a:rPr lang="en-US" sz="2400" b="1" i="1" dirty="0" smtClean="0"/>
              <a:t> 2019 </a:t>
            </a:r>
            <a:endParaRPr lang="en-US" sz="2400" b="1" i="1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999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rikai\Desktop\New folder\20190320_1243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422" y="0"/>
            <a:ext cx="9725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Garikai\Desktop\New folder\20190320_124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8600"/>
            <a:ext cx="836295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rikai\Desktop\New folder\20190320_124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rikai\Desktop\New folder\20190320_124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SPORTS ACADEMY-</a:t>
            </a:r>
            <a:br>
              <a:rPr lang="en-US" dirty="0"/>
            </a:br>
            <a:r>
              <a:rPr lang="en-US" dirty="0"/>
              <a:t>TALENTEES </a:t>
            </a:r>
            <a:r>
              <a:rPr lang="en-US" dirty="0" smtClean="0"/>
              <a:t>ACHIEVEMENTS IN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906504"/>
              </p:ext>
            </p:extLst>
          </p:nvPr>
        </p:nvGraphicFramePr>
        <p:xfrm>
          <a:off x="533400" y="2057400"/>
          <a:ext cx="8229600" cy="4574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065"/>
                <a:gridCol w="1842135"/>
                <a:gridCol w="4724400"/>
              </a:tblGrid>
              <a:tr h="11430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NAME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>
                          <a:effectLst/>
                        </a:rPr>
                        <a:t>EVENT 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PERFORMANCE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1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Linnet </a:t>
                      </a:r>
                      <a:r>
                        <a:rPr lang="en-ZW" sz="3200" dirty="0" err="1">
                          <a:effectLst/>
                        </a:rPr>
                        <a:t>Zembe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100 m 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200 m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Long jump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 smtClean="0">
                          <a:effectLst/>
                        </a:rPr>
                        <a:t>12.89 </a:t>
                      </a:r>
                      <a:r>
                        <a:rPr lang="en-ZW" sz="3200" dirty="0">
                          <a:effectLst/>
                        </a:rPr>
                        <a:t>s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 </a:t>
                      </a:r>
                      <a:r>
                        <a:rPr lang="en-ZW" sz="3200" dirty="0" smtClean="0">
                          <a:effectLst/>
                        </a:rPr>
                        <a:t>27.01s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 smtClean="0">
                          <a:effectLst/>
                        </a:rPr>
                        <a:t>5.26 </a:t>
                      </a:r>
                      <a:r>
                        <a:rPr lang="en-ZW" sz="3200" dirty="0">
                          <a:effectLst/>
                        </a:rPr>
                        <a:t>m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28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SPORTS ACADEMY-</a:t>
            </a:r>
            <a:br>
              <a:rPr lang="en-US" dirty="0"/>
            </a:br>
            <a:r>
              <a:rPr lang="en-US" dirty="0"/>
              <a:t>TALENTEES ACHIEVEMENTS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691998"/>
              </p:ext>
            </p:extLst>
          </p:nvPr>
        </p:nvGraphicFramePr>
        <p:xfrm>
          <a:off x="292608" y="1981200"/>
          <a:ext cx="8839200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102"/>
                <a:gridCol w="2781145"/>
                <a:gridCol w="3576953"/>
              </a:tblGrid>
              <a:tr h="411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David Nyamufarira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 smtClean="0">
                          <a:effectLst/>
                        </a:rPr>
                        <a:t>80m/h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 smtClean="0">
                          <a:effectLst/>
                        </a:rPr>
                        <a:t>300m/h</a:t>
                      </a:r>
                      <a:endParaRPr lang="en-US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ZW" sz="3200" dirty="0" smtClean="0">
                          <a:effectLst/>
                        </a:rPr>
                        <a:t>13.06s</a:t>
                      </a:r>
                    </a:p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ZW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48.36.6s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450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SPORTS ACADEMY-</a:t>
            </a:r>
            <a:br>
              <a:rPr lang="en-US" dirty="0"/>
            </a:br>
            <a:r>
              <a:rPr lang="en-US" dirty="0"/>
              <a:t>TALENTEES ACHIEVEMENTS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395920"/>
              </p:ext>
            </p:extLst>
          </p:nvPr>
        </p:nvGraphicFramePr>
        <p:xfrm>
          <a:off x="533400" y="2514601"/>
          <a:ext cx="8229600" cy="2362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9992"/>
                <a:gridCol w="2165363"/>
                <a:gridCol w="3754245"/>
              </a:tblGrid>
              <a:tr h="23621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Sharon </a:t>
                      </a:r>
                      <a:r>
                        <a:rPr lang="en-ZW" sz="3200" dirty="0" err="1">
                          <a:effectLst/>
                        </a:rPr>
                        <a:t>Mhembere</a:t>
                      </a:r>
                      <a:r>
                        <a:rPr lang="en-ZW" sz="3200" dirty="0">
                          <a:effectLst/>
                        </a:rPr>
                        <a:t> 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400 m 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200m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58.98s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25.78s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522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SPORTS ACADEMY-</a:t>
            </a:r>
            <a:br>
              <a:rPr lang="en-US" dirty="0"/>
            </a:br>
            <a:r>
              <a:rPr lang="en-US" dirty="0"/>
              <a:t>TALENTEES ACHIEVEMENTS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268245"/>
              </p:ext>
            </p:extLst>
          </p:nvPr>
        </p:nvGraphicFramePr>
        <p:xfrm>
          <a:off x="381000" y="1482849"/>
          <a:ext cx="8458200" cy="5245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/>
                <a:gridCol w="1905000"/>
                <a:gridCol w="4114800"/>
              </a:tblGrid>
              <a:tr h="2636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Maryjoy Mudyiravanji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800m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</a:rPr>
                        <a:t>(2.11.08s)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</a:rPr>
                        <a:t>Nigeria </a:t>
                      </a:r>
                      <a:r>
                        <a:rPr lang="en-US" sz="3200" dirty="0">
                          <a:effectLst/>
                        </a:rPr>
                        <a:t>Senior African Championships – </a:t>
                      </a:r>
                      <a:r>
                        <a:rPr lang="en-US" sz="3200" dirty="0" smtClean="0">
                          <a:effectLst/>
                        </a:rPr>
                        <a:t>2018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25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Nyasha Mutsetse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800m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1500m</a:t>
                      </a:r>
                      <a:endParaRPr lang="en-US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</a:rPr>
                        <a:t>148.09 Mauritius International</a:t>
                      </a:r>
                      <a:r>
                        <a:rPr lang="en-US" sz="3200" baseline="0" dirty="0" smtClean="0">
                          <a:effectLst/>
                        </a:rPr>
                        <a:t> </a:t>
                      </a:r>
                      <a:r>
                        <a:rPr lang="en-US" sz="3200" dirty="0" smtClean="0">
                          <a:effectLst/>
                        </a:rPr>
                        <a:t>Meet bronze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3.42.3 </a:t>
                      </a:r>
                      <a:r>
                        <a:rPr lang="en-US" sz="24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UZ</a:t>
                      </a:r>
                      <a:r>
                        <a:rPr lang="en-US" sz="2400" i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Invitational</a:t>
                      </a:r>
                      <a:endParaRPr lang="en-US" sz="24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" y="179292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72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SPORTS ACADEMY-</a:t>
            </a:r>
            <a:br>
              <a:rPr lang="en-US" dirty="0"/>
            </a:br>
            <a:r>
              <a:rPr lang="en-US" dirty="0"/>
              <a:t>TALENTEES ACHIEVEMENTS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974986"/>
              </p:ext>
            </p:extLst>
          </p:nvPr>
        </p:nvGraphicFramePr>
        <p:xfrm>
          <a:off x="304800" y="3276600"/>
          <a:ext cx="8534400" cy="1949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192"/>
                <a:gridCol w="2326651"/>
                <a:gridCol w="3363557"/>
              </a:tblGrid>
              <a:tr h="19496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Leon</a:t>
                      </a:r>
                      <a:r>
                        <a:rPr lang="en-US" sz="3200" baseline="0" dirty="0" smtClean="0">
                          <a:effectLst/>
                        </a:rPr>
                        <a:t> Tafirenyika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400 m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200m 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48.98s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22.08s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004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97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NATIONAL </a:t>
            </a:r>
            <a:r>
              <a:rPr lang="en-US" sz="3600" dirty="0" smtClean="0"/>
              <a:t>SPORTS ACADEMY</a:t>
            </a:r>
            <a:br>
              <a:rPr lang="en-US" sz="3600" dirty="0" smtClean="0"/>
            </a:br>
            <a:r>
              <a:rPr lang="en-US" sz="3600" dirty="0" smtClean="0"/>
              <a:t>Track and Field Overview (2019)</a:t>
            </a:r>
            <a:endParaRPr lang="en-US" sz="36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46587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6587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“It takes a village to raise a child, it takes a system to develop an athlete”</a:t>
            </a:r>
          </a:p>
          <a:p>
            <a:endParaRPr lang="en-ZW" dirty="0" smtClean="0"/>
          </a:p>
          <a:p>
            <a:r>
              <a:rPr lang="en-ZW" dirty="0" smtClean="0"/>
              <a:t>Our programme is developing from strength to strength. </a:t>
            </a:r>
          </a:p>
          <a:p>
            <a:r>
              <a:rPr lang="en-ZW" dirty="0" smtClean="0"/>
              <a:t>Results for our athletes compared to the region and world at large are evidence of this</a:t>
            </a:r>
          </a:p>
          <a:p>
            <a:r>
              <a:rPr lang="en-ZW" dirty="0" smtClean="0"/>
              <a:t> but more work and better systems need to be put in place.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8354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SPORTS ACADEMY-</a:t>
            </a:r>
            <a:br>
              <a:rPr lang="en-US" dirty="0"/>
            </a:br>
            <a:r>
              <a:rPr lang="en-US" dirty="0"/>
              <a:t>TALENTEES ACHIEVEMENTS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25023"/>
              </p:ext>
            </p:extLst>
          </p:nvPr>
        </p:nvGraphicFramePr>
        <p:xfrm>
          <a:off x="152400" y="1524000"/>
          <a:ext cx="8585200" cy="510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/>
                <a:gridCol w="1905000"/>
                <a:gridCol w="4089400"/>
              </a:tblGrid>
              <a:tr h="5105400">
                <a:tc>
                  <a:txBody>
                    <a:bodyPr/>
                    <a:lstStyle/>
                    <a:p>
                      <a:pPr marL="514350" marR="0" indent="-5143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ZW" sz="3200" dirty="0">
                          <a:effectLst/>
                        </a:rPr>
                        <a:t>Dickson Kapandura </a:t>
                      </a:r>
                      <a:endParaRPr lang="en-US" sz="3200" dirty="0">
                        <a:effectLst/>
                      </a:endParaRPr>
                    </a:p>
                    <a:p>
                      <a:pPr marL="514350" marR="0" indent="-5143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ZW" sz="3200" dirty="0">
                          <a:effectLst/>
                        </a:rPr>
                        <a:t>Brian Ndlovu </a:t>
                      </a:r>
                      <a:endParaRPr lang="en-US" sz="3200" dirty="0">
                        <a:effectLst/>
                      </a:endParaRPr>
                    </a:p>
                    <a:p>
                      <a:pPr marL="514350" marR="0" indent="-5143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ZW" sz="3200" dirty="0">
                          <a:effectLst/>
                        </a:rPr>
                        <a:t>Mukhokeli Sibanda </a:t>
                      </a:r>
                      <a:endParaRPr lang="en-US" sz="3200" dirty="0">
                        <a:effectLst/>
                      </a:endParaRPr>
                    </a:p>
                    <a:p>
                      <a:pPr marL="514350" marR="0" indent="-5143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ZW" sz="3200" dirty="0">
                          <a:effectLst/>
                        </a:rPr>
                        <a:t>Norman Mukwada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4x100 m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ZW" sz="3200" dirty="0">
                          <a:effectLst/>
                        </a:rPr>
                        <a:t>41.80s </a:t>
                      </a:r>
                      <a:endParaRPr lang="en-ZW" sz="3200" dirty="0" smtClean="0">
                        <a:effectLst/>
                      </a:endParaRPr>
                    </a:p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ZW" sz="3200" dirty="0" smtClean="0">
                          <a:effectLst/>
                        </a:rPr>
                        <a:t>Silver </a:t>
                      </a:r>
                      <a:r>
                        <a:rPr lang="en-ZW" sz="3200" dirty="0">
                          <a:effectLst/>
                        </a:rPr>
                        <a:t>in Botswana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" y="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780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SPORTS ACADEMY-</a:t>
            </a:r>
            <a:br>
              <a:rPr lang="en-US" dirty="0"/>
            </a:br>
            <a:r>
              <a:rPr lang="en-US" dirty="0"/>
              <a:t>TALENTEES ACHIEVEMENTS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288115"/>
              </p:ext>
            </p:extLst>
          </p:nvPr>
        </p:nvGraphicFramePr>
        <p:xfrm>
          <a:off x="381000" y="1600200"/>
          <a:ext cx="7620000" cy="4867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9380"/>
                <a:gridCol w="1531620"/>
                <a:gridCol w="3429000"/>
              </a:tblGrid>
              <a:tr h="0">
                <a:tc>
                  <a:txBody>
                    <a:bodyPr/>
                    <a:lstStyle/>
                    <a:p>
                      <a:pPr marL="514350" marR="0" indent="-5143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ZW" sz="3200" dirty="0">
                          <a:effectLst/>
                        </a:rPr>
                        <a:t>Dickson Kapandura </a:t>
                      </a:r>
                      <a:endParaRPr lang="en-US" sz="3200" dirty="0">
                        <a:effectLst/>
                      </a:endParaRPr>
                    </a:p>
                    <a:p>
                      <a:pPr marL="514350" marR="0" indent="-5143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ZW" sz="3200" dirty="0">
                          <a:effectLst/>
                        </a:rPr>
                        <a:t>Brian Ndlovu </a:t>
                      </a:r>
                      <a:endParaRPr lang="en-US" sz="3200" dirty="0">
                        <a:effectLst/>
                      </a:endParaRPr>
                    </a:p>
                    <a:p>
                      <a:pPr marL="514350" marR="0" indent="-5143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ZW" sz="3200" dirty="0">
                          <a:effectLst/>
                        </a:rPr>
                        <a:t>Mukhokeli Sibanda </a:t>
                      </a:r>
                      <a:endParaRPr lang="en-US" sz="3200" dirty="0">
                        <a:effectLst/>
                      </a:endParaRPr>
                    </a:p>
                    <a:p>
                      <a:pPr marL="514350" marR="0" indent="-5143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ZW" sz="3200" dirty="0">
                          <a:effectLst/>
                        </a:rPr>
                        <a:t>Norman Mukwada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 smtClean="0">
                          <a:effectLst/>
                        </a:rPr>
                        <a:t>4x400m 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3.12.89 Bronze in Botswana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185388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652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NATIONAL SPORTS ACADEMY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TALENTEES ACHIEVEMENTS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006869"/>
              </p:ext>
            </p:extLst>
          </p:nvPr>
        </p:nvGraphicFramePr>
        <p:xfrm>
          <a:off x="685800" y="2743200"/>
          <a:ext cx="7983681" cy="1364456"/>
        </p:xfrm>
        <a:graphic>
          <a:graphicData uri="http://schemas.openxmlformats.org/drawingml/2006/table">
            <a:tbl>
              <a:tblPr firstRow="1" firstCol="1" bandRow="1"/>
              <a:tblGrid>
                <a:gridCol w="2404931"/>
                <a:gridCol w="2175644"/>
                <a:gridCol w="3403106"/>
              </a:tblGrid>
              <a:tr h="13644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James </a:t>
                      </a:r>
                      <a:r>
                        <a:rPr lang="en-US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Mtenje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Javelin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59.06 m    Gold in Botswana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5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NATIONAL SPORTS ACADEMY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TALENTEES ACHIEVEMENTS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189817"/>
              </p:ext>
            </p:extLst>
          </p:nvPr>
        </p:nvGraphicFramePr>
        <p:xfrm>
          <a:off x="685800" y="2743200"/>
          <a:ext cx="7983681" cy="2087372"/>
        </p:xfrm>
        <a:graphic>
          <a:graphicData uri="http://schemas.openxmlformats.org/drawingml/2006/table">
            <a:tbl>
              <a:tblPr firstRow="1" firstCol="1" bandRow="1"/>
              <a:tblGrid>
                <a:gridCol w="2404931"/>
                <a:gridCol w="2175644"/>
                <a:gridCol w="3403106"/>
              </a:tblGrid>
              <a:tr h="13644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WAYNE</a:t>
                      </a:r>
                      <a:r>
                        <a:rPr lang="en-US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NKOMO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Javelin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45.09m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SNR </a:t>
                      </a: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WOMEN NATIONAL RECORD HOLDER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1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SPORTS ACADEMY-</a:t>
            </a:r>
            <a:br>
              <a:rPr lang="en-US" dirty="0"/>
            </a:br>
            <a:r>
              <a:rPr lang="en-US" dirty="0"/>
              <a:t>TALENTEES ACHIEVEMENTS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265531"/>
              </p:ext>
            </p:extLst>
          </p:nvPr>
        </p:nvGraphicFramePr>
        <p:xfrm>
          <a:off x="457199" y="2514600"/>
          <a:ext cx="8229601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9992"/>
                <a:gridCol w="2165363"/>
                <a:gridCol w="3754246"/>
              </a:tblGrid>
              <a:tr h="2057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>
                          <a:effectLst/>
                        </a:rPr>
                        <a:t>Vanessa Matimbe 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>
                          <a:effectLst/>
                        </a:rPr>
                        <a:t>400m 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59.38.2  Bronze in Botswana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101603"/>
              </p:ext>
            </p:extLst>
          </p:nvPr>
        </p:nvGraphicFramePr>
        <p:xfrm>
          <a:off x="457200" y="3766788"/>
          <a:ext cx="8229600" cy="1567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600"/>
                <a:gridCol w="2043632"/>
                <a:gridCol w="3671368"/>
              </a:tblGrid>
              <a:tr h="1567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Paul Marandu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>
                          <a:effectLst/>
                        </a:rPr>
                        <a:t>Javelin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3200" dirty="0" smtClean="0">
                          <a:effectLst/>
                        </a:rPr>
                        <a:t>59,95m </a:t>
                      </a:r>
                      <a:r>
                        <a:rPr lang="en-ZW" sz="3200" dirty="0" smtClean="0">
                          <a:solidFill>
                            <a:srgbClr val="00B050"/>
                          </a:solidFill>
                          <a:effectLst/>
                        </a:rPr>
                        <a:t>Q CAA YOUTH</a:t>
                      </a:r>
                      <a:endParaRPr lang="en-US" sz="32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09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NATIONAL SPORTS ACADEMY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TALENTEES ACHIEVEMENTS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 CAMP AND SCHOLARSHIP RECOMMENDATION TO THE BOARD FOR;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Priviledge Chikara (R)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Norman Mukwada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Dickson Kapandura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Dorothy Kavhundura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Brian Ndlovu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NATIONAL SPORTS </a:t>
            </a:r>
            <a:r>
              <a:rPr lang="en-US" sz="3600" dirty="0" smtClean="0">
                <a:solidFill>
                  <a:prstClr val="black"/>
                </a:solidFill>
              </a:rPr>
              <a:t>ACADEMY-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TALENTEES ACHIEVEMENTS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542202"/>
              </p:ext>
            </p:extLst>
          </p:nvPr>
        </p:nvGraphicFramePr>
        <p:xfrm>
          <a:off x="304800" y="1828800"/>
          <a:ext cx="8610600" cy="4565650"/>
        </p:xfrm>
        <a:graphic>
          <a:graphicData uri="http://schemas.openxmlformats.org/drawingml/2006/table">
            <a:tbl>
              <a:tblPr firstRow="1" firstCol="1" bandRow="1"/>
              <a:tblGrid>
                <a:gridCol w="2382222"/>
                <a:gridCol w="2155099"/>
                <a:gridCol w="4073279"/>
              </a:tblGrid>
              <a:tr h="403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Privilege </a:t>
                      </a: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Chikara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D.O.B 12/03/02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800 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1 500 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Cross </a:t>
                      </a: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2m.11s 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Q (CAA U18)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4m.43s </a:t>
                      </a: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(4</a:t>
                      </a:r>
                      <a:r>
                        <a:rPr lang="en-US" sz="2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 Botswana)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 Algeria at the Africa Championship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2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the World at the Youth Olympic games in Argentina 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en-US" sz="2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the World at the Youth Olympic games in Argentina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7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NATIONAL SPORTS ACADEMY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TALENTEES ACHIEVEMENTS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298915"/>
              </p:ext>
            </p:extLst>
          </p:nvPr>
        </p:nvGraphicFramePr>
        <p:xfrm>
          <a:off x="762000" y="2362200"/>
          <a:ext cx="7488381" cy="4174744"/>
        </p:xfrm>
        <a:graphic>
          <a:graphicData uri="http://schemas.openxmlformats.org/drawingml/2006/table">
            <a:tbl>
              <a:tblPr firstRow="1" firstCol="1" bandRow="1"/>
              <a:tblGrid>
                <a:gridCol w="2255731"/>
                <a:gridCol w="2040669"/>
                <a:gridCol w="3191981"/>
              </a:tblGrid>
              <a:tr h="1680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Dorothy Kavhumbura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100m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Triple </a:t>
                      </a: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Jump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Long jump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25.92.3s</a:t>
                      </a:r>
                      <a:r>
                        <a:rPr lang="en-US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Q.CAA U20</a:t>
                      </a:r>
                      <a:endParaRPr lang="en-US" sz="3200" dirty="0" smtClean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12.68.5s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12.88m </a:t>
                      </a:r>
                      <a:r>
                        <a:rPr lang="en-US" sz="3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Q.CAA U20/AG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Gold </a:t>
                      </a: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</a:t>
                      </a: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Botswana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5.68m</a:t>
                      </a:r>
                      <a:endParaRPr lang="en-US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7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NATIONAL SPORTS </a:t>
            </a:r>
            <a:r>
              <a:rPr lang="en-US" sz="3600" dirty="0" smtClean="0">
                <a:solidFill>
                  <a:prstClr val="black"/>
                </a:solidFill>
              </a:rPr>
              <a:t>ACADEMY-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TALENTEES ACHIEVEMENTS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348744"/>
              </p:ext>
            </p:extLst>
          </p:nvPr>
        </p:nvGraphicFramePr>
        <p:xfrm>
          <a:off x="917864" y="1371600"/>
          <a:ext cx="7616535" cy="5334000"/>
        </p:xfrm>
        <a:graphic>
          <a:graphicData uri="http://schemas.openxmlformats.org/drawingml/2006/table">
            <a:tbl>
              <a:tblPr firstRow="1" firstCol="1" bandRow="1"/>
              <a:tblGrid>
                <a:gridCol w="2294335"/>
                <a:gridCol w="1436001"/>
                <a:gridCol w="3886199"/>
              </a:tblGrid>
              <a:tr h="533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Dickson Kapandura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200m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100m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400m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21.11s    </a:t>
                      </a: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Silver in Botswana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10.33s </a:t>
                      </a:r>
                      <a:r>
                        <a:rPr lang="en-US" sz="16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JMBUSHA</a:t>
                      </a:r>
                      <a:r>
                        <a:rPr lang="en-US" sz="16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2019</a:t>
                      </a:r>
                      <a:r>
                        <a:rPr lang="en-US" sz="16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Silver </a:t>
                      </a: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Botswana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World Junior Championships Finland </a:t>
                      </a: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qualifier.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semi finalist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47.13s</a:t>
                      </a:r>
                      <a:r>
                        <a:rPr lang="en-US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UZ invitational 2019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285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8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NATIONAL SPORTS </a:t>
            </a:r>
            <a:r>
              <a:rPr lang="en-US" sz="3600" dirty="0" smtClean="0">
                <a:solidFill>
                  <a:prstClr val="black"/>
                </a:solidFill>
              </a:rPr>
              <a:t>ACADEMY-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D.KAPANDURA 100M PROGRESS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061293"/>
              </p:ext>
            </p:extLst>
          </p:nvPr>
        </p:nvGraphicFramePr>
        <p:xfrm>
          <a:off x="439882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48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NATIONAL SPORTS ACADEMY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TALENTEES OBJECTIVES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en-ZW" sz="3500" dirty="0">
                <a:solidFill>
                  <a:prstClr val="black"/>
                </a:solidFill>
              </a:rPr>
              <a:t>To perform a personal best in the year </a:t>
            </a:r>
            <a:r>
              <a:rPr lang="en-ZW" sz="3500" dirty="0" smtClean="0">
                <a:solidFill>
                  <a:schemeClr val="tx2"/>
                </a:solidFill>
              </a:rPr>
              <a:t>[75% achieved 2018 season-so far 5pbs in 2019 ]</a:t>
            </a:r>
            <a:endParaRPr lang="en-ZW" sz="3500" dirty="0">
              <a:solidFill>
                <a:schemeClr val="tx2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ZW" sz="3500" dirty="0">
              <a:solidFill>
                <a:prstClr val="black"/>
              </a:solidFill>
            </a:endParaRP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 startAt="2"/>
            </a:pPr>
            <a:r>
              <a:rPr lang="en-ZW" sz="3500" dirty="0">
                <a:solidFill>
                  <a:prstClr val="black"/>
                </a:solidFill>
              </a:rPr>
              <a:t>To break the national record, qualify for regional games, etc</a:t>
            </a:r>
            <a:r>
              <a:rPr lang="en-ZW" sz="3500" dirty="0" smtClean="0">
                <a:solidFill>
                  <a:schemeClr val="tx2"/>
                </a:solidFill>
              </a:rPr>
              <a:t>.(achieved extensively 2018 season)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ZW" sz="3500" dirty="0" smtClean="0">
              <a:solidFill>
                <a:schemeClr val="tx2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ZW" sz="3500" dirty="0" smtClean="0"/>
              <a:t>3. To participate and win medals at AUSC Region 5 games</a:t>
            </a:r>
            <a:r>
              <a:rPr lang="en-ZW" sz="3500" dirty="0">
                <a:solidFill>
                  <a:srgbClr val="1F497D"/>
                </a:solidFill>
              </a:rPr>
              <a:t>.(achieved)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ZW" sz="3500" dirty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ZW" sz="3500" dirty="0" smtClean="0">
                <a:solidFill>
                  <a:prstClr val="black"/>
                </a:solidFill>
              </a:rPr>
              <a:t>4. To </a:t>
            </a:r>
            <a:r>
              <a:rPr lang="en-ZW" sz="3500" dirty="0">
                <a:solidFill>
                  <a:prstClr val="black"/>
                </a:solidFill>
              </a:rPr>
              <a:t>qualify for the </a:t>
            </a:r>
            <a:r>
              <a:rPr lang="en-ZW" sz="3500" dirty="0" smtClean="0">
                <a:solidFill>
                  <a:prstClr val="black"/>
                </a:solidFill>
              </a:rPr>
              <a:t>, (All Africa) African  Games</a:t>
            </a:r>
            <a:r>
              <a:rPr lang="en-ZW" sz="3500" dirty="0">
                <a:solidFill>
                  <a:prstClr val="black"/>
                </a:solidFill>
              </a:rPr>
              <a:t>, IAAF World Championships, Olympic </a:t>
            </a:r>
            <a:r>
              <a:rPr lang="en-ZW" sz="3500" dirty="0" smtClean="0">
                <a:solidFill>
                  <a:prstClr val="black"/>
                </a:solidFill>
              </a:rPr>
              <a:t>Games</a:t>
            </a:r>
            <a:r>
              <a:rPr lang="en-ZW" sz="3500" dirty="0">
                <a:solidFill>
                  <a:prstClr val="black"/>
                </a:solidFill>
              </a:rPr>
              <a:t>, etc.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ZW" sz="3500" dirty="0" smtClean="0">
                <a:solidFill>
                  <a:srgbClr val="1F497D"/>
                </a:solidFill>
              </a:rPr>
              <a:t>(partially achieved and on going)</a:t>
            </a:r>
            <a:endParaRPr lang="en-ZW" sz="3500" dirty="0">
              <a:solidFill>
                <a:srgbClr val="1F497D"/>
              </a:solidFill>
            </a:endParaRP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NATIONAL SPORTS ACADEMY-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D.KAPANDURA </a:t>
            </a:r>
            <a:r>
              <a:rPr lang="en-US" sz="3200" dirty="0" smtClean="0">
                <a:solidFill>
                  <a:prstClr val="black"/>
                </a:solidFill>
              </a:rPr>
              <a:t>400M </a:t>
            </a:r>
            <a:r>
              <a:rPr lang="en-US" sz="3200" dirty="0">
                <a:solidFill>
                  <a:prstClr val="black"/>
                </a:solidFill>
              </a:rPr>
              <a:t>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1463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8976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205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NATIONAL SPORTS </a:t>
            </a:r>
            <a:r>
              <a:rPr lang="en-US" sz="3600" dirty="0" smtClean="0">
                <a:solidFill>
                  <a:prstClr val="black"/>
                </a:solidFill>
              </a:rPr>
              <a:t>ACADEMY-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TALENTEES ACHIEVEMENTS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279432"/>
              </p:ext>
            </p:extLst>
          </p:nvPr>
        </p:nvGraphicFramePr>
        <p:xfrm>
          <a:off x="762000" y="1600200"/>
          <a:ext cx="7772400" cy="4696587"/>
        </p:xfrm>
        <a:graphic>
          <a:graphicData uri="http://schemas.openxmlformats.org/drawingml/2006/table">
            <a:tbl>
              <a:tblPr firstRow="1" firstCol="1" bandRow="1"/>
              <a:tblGrid>
                <a:gridCol w="2433101"/>
                <a:gridCol w="1885402"/>
                <a:gridCol w="3453897"/>
              </a:tblGrid>
              <a:tr h="1783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Brian Ndlovu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D.O.B 07/04/02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Jump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2.11m </a:t>
                      </a:r>
                      <a:r>
                        <a:rPr lang="en-US" sz="16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UZ invitational 2019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P/B 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NR </a:t>
                      </a:r>
                      <a:r>
                        <a:rPr lang="en-US" sz="3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U18(Q CAA YOUTH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/AG)</a:t>
                      </a:r>
                      <a:endParaRPr lang="en-US" sz="3200" dirty="0" smtClean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Silver in Botswana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3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 Africa (Africa Youth Olympics in Algeria)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NATIONAL SPORTS ACADEMY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TALENTEES ACHIEVEMENTS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801385"/>
              </p:ext>
            </p:extLst>
          </p:nvPr>
        </p:nvGraphicFramePr>
        <p:xfrm>
          <a:off x="152400" y="2133600"/>
          <a:ext cx="8915400" cy="4495799"/>
        </p:xfrm>
        <a:graphic>
          <a:graphicData uri="http://schemas.openxmlformats.org/drawingml/2006/table">
            <a:tbl>
              <a:tblPr firstRow="1" firstCol="1" bandRow="1"/>
              <a:tblGrid>
                <a:gridCol w="2362200"/>
                <a:gridCol w="1752600"/>
                <a:gridCol w="4800600"/>
              </a:tblGrid>
              <a:tr h="44957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Norman Mukwada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D.O.B 15/01/99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400 </a:t>
                      </a: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m/h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 </a:t>
                      </a: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m/h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50.79s*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NR U20 </a:t>
                      </a:r>
                      <a:r>
                        <a:rPr lang="en-US" sz="3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Q AG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Gold </a:t>
                      </a: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</a:t>
                      </a: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Botswana (AUSC)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14,47s Gold </a:t>
                      </a: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Botswana 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World </a:t>
                      </a: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Junior Championships Finland 400m hurdles semi finalist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NATIONAL SPORTS ACADEMY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b="1" dirty="0" smtClean="0">
                <a:solidFill>
                  <a:prstClr val="black"/>
                </a:solidFill>
              </a:rPr>
              <a:t>OUR VISION</a:t>
            </a:r>
            <a:r>
              <a:rPr lang="en-US" sz="3600" dirty="0" smtClean="0">
                <a:solidFill>
                  <a:prstClr val="black"/>
                </a:solidFill>
              </a:rPr>
              <a:t/>
            </a:r>
            <a:br>
              <a:rPr lang="en-US" sz="3600" dirty="0" smtClean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VISION IS ANCHORED ON GETTING ON THE INTERNATIONAL PODIUM USING HOME GROWN SOLUTIONS.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Thank you</a:t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err="1"/>
              <a:t>Sebastain</a:t>
            </a:r>
            <a:r>
              <a:rPr lang="en-US" sz="2700" dirty="0"/>
              <a:t> </a:t>
            </a:r>
            <a:r>
              <a:rPr lang="en-US" sz="2700" dirty="0" err="1"/>
              <a:t>Garikai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COACH/TEACHING </a:t>
            </a:r>
            <a:r>
              <a:rPr lang="en-US" sz="2200" dirty="0" smtClean="0"/>
              <a:t>ASSISTANT</a:t>
            </a:r>
            <a:br>
              <a:rPr lang="en-US" sz="2200" dirty="0" smtClean="0"/>
            </a:br>
            <a:r>
              <a:rPr lang="en-US" sz="2200" dirty="0" err="1" smtClean="0"/>
              <a:t>HBscSA</a:t>
            </a:r>
            <a:r>
              <a:rPr lang="en-US" sz="2200" dirty="0" smtClean="0"/>
              <a:t>(BUSE</a:t>
            </a:r>
            <a:r>
              <a:rPr lang="en-US" sz="2200" dirty="0"/>
              <a:t>);Dip Advanced Sports Management(Boston);Dip in Education(UZ);ASMC(ZOC);Dip in Sports Marketing(Boston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r>
              <a:rPr lang="en-US" sz="2200" dirty="0" smtClean="0"/>
              <a:t>Dip </a:t>
            </a:r>
            <a:r>
              <a:rPr lang="en-US" sz="2200" dirty="0"/>
              <a:t>in High performance Sports  Coaching(Sao Paulo)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066800"/>
          </a:xfrm>
        </p:spPr>
        <p:txBody>
          <a:bodyPr>
            <a:normAutofit/>
          </a:bodyPr>
          <a:lstStyle/>
          <a:p>
            <a:pPr lvl="0"/>
            <a:endParaRPr lang="en-GB" sz="1700" i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40" y="315912"/>
            <a:ext cx="1203960" cy="15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9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NATIONAL SPORTS ACADEMY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COACHING 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664" y="1600200"/>
            <a:ext cx="9008918" cy="4876800"/>
          </a:xfrm>
        </p:spPr>
        <p:txBody>
          <a:bodyPr>
            <a:normAutofit fontScale="85000" lnSpcReduction="10000"/>
          </a:bodyPr>
          <a:lstStyle/>
          <a:p>
            <a:r>
              <a:rPr lang="en-ZW" sz="3800" dirty="0"/>
              <a:t>includes localised coaches and peripatetic coaches.</a:t>
            </a:r>
          </a:p>
          <a:p>
            <a:r>
              <a:rPr lang="en-ZW" sz="3800" dirty="0"/>
              <a:t>Outside of residence talentees are provided with training </a:t>
            </a:r>
            <a:r>
              <a:rPr lang="en-ZW" sz="3800" dirty="0" smtClean="0"/>
              <a:t>programmes- </a:t>
            </a:r>
            <a:r>
              <a:rPr lang="en-ZW" sz="3800" dirty="0"/>
              <a:t>Monitored centrally at the Academy. </a:t>
            </a:r>
          </a:p>
          <a:p>
            <a:r>
              <a:rPr lang="en-ZW" sz="3800" dirty="0"/>
              <a:t>NAAZ Coaches directors for youth, juniors and seniors assist.</a:t>
            </a:r>
          </a:p>
          <a:p>
            <a:r>
              <a:rPr lang="en-ZW" sz="3800" dirty="0"/>
              <a:t>Camps are organised for our talentees before major events.</a:t>
            </a:r>
          </a:p>
          <a:p>
            <a:r>
              <a:rPr lang="en-ZW" sz="3800" dirty="0"/>
              <a:t>Competitions regionally are organised for our athletes to prepare them for the world stage. 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5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NATIONAL SPORTS ACADEMY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COACHING 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664" y="1600200"/>
            <a:ext cx="9008918" cy="5257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Community </a:t>
            </a:r>
            <a:r>
              <a:rPr lang="en-US" b="1" dirty="0" smtClean="0"/>
              <a:t>- </a:t>
            </a:r>
            <a:r>
              <a:rPr lang="en-US" dirty="0"/>
              <a:t>coaching, provision of training programmes, monitoring of athletes and assisting local coaches progress all year long.</a:t>
            </a:r>
          </a:p>
          <a:p>
            <a:r>
              <a:rPr lang="en-US" b="1" dirty="0"/>
              <a:t>Provincial-</a:t>
            </a:r>
            <a:r>
              <a:rPr lang="en-US" dirty="0"/>
              <a:t> coaching, provision of training programmes, monitoring of athletes and assisting local coaches progress through qualifiers and competitions.</a:t>
            </a:r>
          </a:p>
          <a:p>
            <a:r>
              <a:rPr lang="en-US" b="1" dirty="0"/>
              <a:t>National-</a:t>
            </a:r>
            <a:r>
              <a:rPr lang="en-US" dirty="0"/>
              <a:t> coaching, provision of training programmes, monitoring of athletes and assisting local coaches progress through qualifiers and major international competitions.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1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NATIONAL SPORTS ACADEMY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COACHING 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664" y="1600200"/>
            <a:ext cx="9008918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Athlete centred</a:t>
            </a:r>
            <a:r>
              <a:rPr lang="en-US" dirty="0"/>
              <a:t> </a:t>
            </a:r>
            <a:r>
              <a:rPr lang="en-US" dirty="0" smtClean="0"/>
              <a:t>approach</a:t>
            </a:r>
          </a:p>
          <a:p>
            <a:r>
              <a:rPr lang="en-US" dirty="0" smtClean="0"/>
              <a:t>Coach driven programmes</a:t>
            </a:r>
          </a:p>
          <a:p>
            <a:r>
              <a:rPr lang="en-US" dirty="0"/>
              <a:t>M</a:t>
            </a:r>
            <a:r>
              <a:rPr lang="en-US" dirty="0" smtClean="0"/>
              <a:t>anagement supported system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" y="152400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09465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5029200"/>
            <a:ext cx="7564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Bring together best </a:t>
            </a:r>
            <a:r>
              <a:rPr lang="en-US" sz="2800" b="1" i="1" dirty="0" smtClean="0"/>
              <a:t>athletes and best </a:t>
            </a:r>
            <a:r>
              <a:rPr lang="en-US" sz="2800" b="1" i="1" dirty="0"/>
              <a:t>services </a:t>
            </a:r>
            <a:r>
              <a:rPr lang="en-US" sz="2800" b="1" i="1" dirty="0" smtClean="0"/>
              <a:t>to provide best daily training environment.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7864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09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prstClr val="black"/>
                </a:solidFill>
              </a:rPr>
              <a:t>NATIONAL SPORTS ACADEMY </a:t>
            </a:r>
            <a:r>
              <a:rPr lang="en-US" sz="3600" i="1" dirty="0" smtClean="0">
                <a:solidFill>
                  <a:prstClr val="black"/>
                </a:solidFill>
              </a:rPr>
              <a:t/>
            </a:r>
            <a:br>
              <a:rPr lang="en-US" sz="3600" i="1" dirty="0" smtClean="0">
                <a:solidFill>
                  <a:prstClr val="black"/>
                </a:solidFill>
              </a:rPr>
            </a:br>
            <a:r>
              <a:rPr lang="en-US" sz="3600" i="1" dirty="0" smtClean="0">
                <a:solidFill>
                  <a:prstClr val="black"/>
                </a:solidFill>
              </a:rPr>
              <a:t>“Bring </a:t>
            </a:r>
            <a:r>
              <a:rPr lang="en-US" sz="3600" i="1" dirty="0">
                <a:solidFill>
                  <a:prstClr val="black"/>
                </a:solidFill>
              </a:rPr>
              <a:t>together best athletes, best coaches, </a:t>
            </a:r>
            <a:r>
              <a:rPr lang="en-US" sz="3600" i="1" dirty="0" smtClean="0">
                <a:solidFill>
                  <a:prstClr val="black"/>
                </a:solidFill>
              </a:rPr>
              <a:t/>
            </a:r>
            <a:br>
              <a:rPr lang="en-US" sz="3600" i="1" dirty="0" smtClean="0">
                <a:solidFill>
                  <a:prstClr val="black"/>
                </a:solidFill>
              </a:rPr>
            </a:br>
            <a:r>
              <a:rPr lang="en-US" sz="3600" i="1" dirty="0" smtClean="0">
                <a:solidFill>
                  <a:prstClr val="black"/>
                </a:solidFill>
              </a:rPr>
              <a:t>best </a:t>
            </a:r>
            <a:r>
              <a:rPr lang="en-US" sz="3600" i="1" dirty="0">
                <a:solidFill>
                  <a:prstClr val="black"/>
                </a:solidFill>
              </a:rPr>
              <a:t>services </a:t>
            </a:r>
            <a:r>
              <a:rPr lang="en-US" sz="3600" i="1" dirty="0" smtClean="0">
                <a:solidFill>
                  <a:prstClr val="black"/>
                </a:solidFill>
              </a:rPr>
              <a:t>‘</a:t>
            </a:r>
            <a:endParaRPr lang="en-US" sz="3600" i="1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51050" y="1628775"/>
            <a:ext cx="6913563" cy="4473575"/>
            <a:chOff x="2051720" y="1628800"/>
            <a:chExt cx="6912768" cy="447288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956376" y="2060848"/>
              <a:ext cx="1008112" cy="338437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anchor="ctr" anchorCtr="1"/>
            <a:lstStyle/>
            <a:p>
              <a:pPr>
                <a:defRPr/>
              </a:pPr>
              <a:r>
                <a:rPr lang="en-GB" sz="3200" b="1" dirty="0">
                  <a:solidFill>
                    <a:prstClr val="black"/>
                  </a:solidFill>
                </a:rPr>
                <a:t>Head Coach</a:t>
              </a:r>
            </a:p>
          </p:txBody>
        </p:sp>
        <p:cxnSp>
          <p:nvCxnSpPr>
            <p:cNvPr id="6" name="Straight Arrow Connector 47"/>
            <p:cNvCxnSpPr>
              <a:cxnSpLocks noChangeShapeType="1"/>
            </p:cNvCxnSpPr>
            <p:nvPr/>
          </p:nvCxnSpPr>
          <p:spPr bwMode="auto">
            <a:xfrm flipH="1">
              <a:off x="4427984" y="3284984"/>
              <a:ext cx="3531980" cy="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7" name="Straight Arrow Connector 53"/>
            <p:cNvCxnSpPr>
              <a:cxnSpLocks noChangeShapeType="1"/>
            </p:cNvCxnSpPr>
            <p:nvPr/>
          </p:nvCxnSpPr>
          <p:spPr bwMode="auto">
            <a:xfrm flipH="1">
              <a:off x="2339752" y="2276872"/>
              <a:ext cx="56166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8" name="Straight Arrow Connector 54"/>
            <p:cNvCxnSpPr>
              <a:cxnSpLocks noChangeShapeType="1"/>
            </p:cNvCxnSpPr>
            <p:nvPr/>
          </p:nvCxnSpPr>
          <p:spPr bwMode="auto">
            <a:xfrm flipH="1">
              <a:off x="2051720" y="4725144"/>
              <a:ext cx="5904656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" name="Straight Arrow Connector 55"/>
            <p:cNvCxnSpPr>
              <a:cxnSpLocks noChangeShapeType="1"/>
            </p:cNvCxnSpPr>
            <p:nvPr/>
          </p:nvCxnSpPr>
          <p:spPr bwMode="auto">
            <a:xfrm flipH="1">
              <a:off x="4355976" y="1628800"/>
              <a:ext cx="3888432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56"/>
            <p:cNvCxnSpPr>
              <a:cxnSpLocks noChangeShapeType="1"/>
            </p:cNvCxnSpPr>
            <p:nvPr/>
          </p:nvCxnSpPr>
          <p:spPr bwMode="auto">
            <a:xfrm flipH="1">
              <a:off x="2627784" y="5805264"/>
              <a:ext cx="5832648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" name="Straight Arrow Connector 57"/>
            <p:cNvCxnSpPr>
              <a:cxnSpLocks noChangeShapeType="1"/>
            </p:cNvCxnSpPr>
            <p:nvPr/>
          </p:nvCxnSpPr>
          <p:spPr bwMode="auto">
            <a:xfrm flipH="1">
              <a:off x="7020272" y="5301208"/>
              <a:ext cx="93610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63"/>
            <p:cNvCxnSpPr>
              <a:cxnSpLocks noChangeShapeType="1"/>
            </p:cNvCxnSpPr>
            <p:nvPr/>
          </p:nvCxnSpPr>
          <p:spPr bwMode="auto">
            <a:xfrm flipH="1">
              <a:off x="7020272" y="2060848"/>
              <a:ext cx="1152128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Connector 68"/>
            <p:cNvCxnSpPr>
              <a:cxnSpLocks noChangeShapeType="1"/>
            </p:cNvCxnSpPr>
            <p:nvPr/>
          </p:nvCxnSpPr>
          <p:spPr bwMode="auto">
            <a:xfrm>
              <a:off x="8244408" y="1628800"/>
              <a:ext cx="0" cy="43204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Straight Connector 70"/>
            <p:cNvCxnSpPr>
              <a:cxnSpLocks noChangeShapeType="1"/>
              <a:stCxn id="5" idx="2"/>
            </p:cNvCxnSpPr>
            <p:nvPr/>
          </p:nvCxnSpPr>
          <p:spPr bwMode="auto">
            <a:xfrm>
              <a:off x="8460432" y="5445224"/>
              <a:ext cx="0" cy="36004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Straight Arrow Connector 72"/>
            <p:cNvCxnSpPr>
              <a:cxnSpLocks noChangeShapeType="1"/>
            </p:cNvCxnSpPr>
            <p:nvPr/>
          </p:nvCxnSpPr>
          <p:spPr bwMode="auto">
            <a:xfrm flipH="1" flipV="1">
              <a:off x="5436096" y="6093296"/>
              <a:ext cx="3176736" cy="838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Connector 75"/>
            <p:cNvCxnSpPr>
              <a:cxnSpLocks noChangeShapeType="1"/>
            </p:cNvCxnSpPr>
            <p:nvPr/>
          </p:nvCxnSpPr>
          <p:spPr bwMode="auto">
            <a:xfrm>
              <a:off x="8604448" y="5445224"/>
              <a:ext cx="8384" cy="65645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Straight Arrow Connector 78"/>
            <p:cNvCxnSpPr>
              <a:cxnSpLocks noChangeShapeType="1"/>
            </p:cNvCxnSpPr>
            <p:nvPr/>
          </p:nvCxnSpPr>
          <p:spPr bwMode="auto">
            <a:xfrm flipH="1">
              <a:off x="7164288" y="4005064"/>
              <a:ext cx="792088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086634" y="2737166"/>
            <a:ext cx="1616045" cy="2037877"/>
            <a:chOff x="3396810" y="2797820"/>
            <a:chExt cx="1187890" cy="1567284"/>
          </a:xfrm>
        </p:grpSpPr>
        <p:sp>
          <p:nvSpPr>
            <p:cNvPr id="19" name="Flowchart: Connector 60"/>
            <p:cNvSpPr>
              <a:spLocks noChangeArrowheads="1"/>
            </p:cNvSpPr>
            <p:nvPr/>
          </p:nvSpPr>
          <p:spPr bwMode="auto">
            <a:xfrm>
              <a:off x="3492089" y="3443677"/>
              <a:ext cx="1007903" cy="921427"/>
            </a:xfrm>
            <a:prstGeom prst="flowChartConnector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altLang="en-US" sz="2400" dirty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20" name="TextBox 61"/>
            <p:cNvSpPr txBox="1">
              <a:spLocks noChangeArrowheads="1"/>
            </p:cNvSpPr>
            <p:nvPr/>
          </p:nvSpPr>
          <p:spPr bwMode="auto">
            <a:xfrm>
              <a:off x="3503332" y="3382392"/>
              <a:ext cx="104326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GB" altLang="en-US" sz="2000" b="1" dirty="0">
                <a:solidFill>
                  <a:prstClr val="black"/>
                </a:solidFill>
                <a:cs typeface="Calibri" pitchFamily="34" charset="0"/>
              </a:endParaRPr>
            </a:p>
            <a:p>
              <a:pPr algn="ctr"/>
              <a:r>
                <a:rPr lang="en-GB" altLang="en-US" sz="2000" b="1" dirty="0">
                  <a:solidFill>
                    <a:prstClr val="black"/>
                  </a:solidFill>
                  <a:cs typeface="Calibri" pitchFamily="34" charset="0"/>
                </a:rPr>
                <a:t>Athlete</a:t>
              </a:r>
            </a:p>
          </p:txBody>
        </p:sp>
        <p:sp>
          <p:nvSpPr>
            <p:cNvPr id="21" name="TextBox 62"/>
            <p:cNvSpPr txBox="1">
              <a:spLocks noChangeArrowheads="1"/>
            </p:cNvSpPr>
            <p:nvPr/>
          </p:nvSpPr>
          <p:spPr bwMode="auto">
            <a:xfrm>
              <a:off x="3396810" y="2797820"/>
              <a:ext cx="118789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GB" altLang="en-US" sz="2000" b="1" dirty="0">
                <a:solidFill>
                  <a:prstClr val="black"/>
                </a:solidFill>
                <a:cs typeface="Calibri" pitchFamily="34" charset="0"/>
              </a:endParaRPr>
            </a:p>
            <a:p>
              <a:pPr algn="ctr"/>
              <a:r>
                <a:rPr lang="en-GB" altLang="en-US" sz="2000" b="1" dirty="0">
                  <a:solidFill>
                    <a:prstClr val="black"/>
                  </a:solidFill>
                  <a:cs typeface="Calibri" pitchFamily="34" charset="0"/>
                </a:rPr>
                <a:t>Coach</a:t>
              </a:r>
            </a:p>
          </p:txBody>
        </p:sp>
      </p:grpSp>
      <p:sp>
        <p:nvSpPr>
          <p:cNvPr id="22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3040093" y="1521740"/>
            <a:ext cx="1315478" cy="91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cs typeface="Calibri" pitchFamily="34" charset="0"/>
              </a:rPr>
              <a:t>                                                               Nutritionist</a:t>
            </a: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srgbClr val="2D2DB9"/>
              </a:solidFill>
              <a:effectLst/>
              <a:uLnTx/>
              <a:uFillTx/>
              <a:cs typeface="Calibri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115043" y="2060094"/>
            <a:ext cx="1428236" cy="38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b="1" dirty="0">
                <a:solidFill>
                  <a:srgbClr val="1F497D"/>
                </a:solidFill>
                <a:cs typeface="Calibri" pitchFamily="34" charset="0"/>
              </a:rPr>
              <a:t>S + C Expert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23850" y="3212699"/>
            <a:ext cx="1728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b="1" dirty="0">
                <a:solidFill>
                  <a:srgbClr val="1F497D"/>
                </a:solidFill>
                <a:cs typeface="Calibri" pitchFamily="34" charset="0"/>
              </a:rPr>
              <a:t>Physiotherapist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258181" y="4536483"/>
            <a:ext cx="852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b="1" dirty="0">
                <a:solidFill>
                  <a:srgbClr val="1F497D"/>
                </a:solidFill>
                <a:cs typeface="Calibri" pitchFamily="34" charset="0"/>
              </a:rPr>
              <a:t>Doctor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619959" y="5516278"/>
            <a:ext cx="2000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b="1" dirty="0">
                <a:solidFill>
                  <a:srgbClr val="1F497D"/>
                </a:solidFill>
                <a:cs typeface="Calibri" pitchFamily="34" charset="0"/>
              </a:rPr>
              <a:t>Exercise Physiologist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968369" y="5866788"/>
            <a:ext cx="19300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b="1" dirty="0">
                <a:solidFill>
                  <a:srgbClr val="1F497D"/>
                </a:solidFill>
                <a:cs typeface="Calibri" pitchFamily="34" charset="0"/>
              </a:rPr>
              <a:t>Biomechanist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681309" y="5054910"/>
            <a:ext cx="1569801" cy="37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b="1" dirty="0">
                <a:solidFill>
                  <a:srgbClr val="1F497D"/>
                </a:solidFill>
                <a:cs typeface="Calibri" pitchFamily="34" charset="0"/>
              </a:rPr>
              <a:t>Psychologist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228694" y="3716454"/>
            <a:ext cx="1296109" cy="64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b="1" dirty="0">
                <a:solidFill>
                  <a:srgbClr val="1F497D"/>
                </a:solidFill>
                <a:cs typeface="Calibri" pitchFamily="34" charset="0"/>
              </a:rPr>
              <a:t>Massage Therapist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939272" y="2708944"/>
            <a:ext cx="2277628" cy="3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b="1" dirty="0">
                <a:solidFill>
                  <a:srgbClr val="1F497D"/>
                </a:solidFill>
                <a:cs typeface="Calibri" pitchFamily="34" charset="0"/>
              </a:rPr>
              <a:t>Performance Analyst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363573" y="1844898"/>
            <a:ext cx="1838775" cy="37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b="1" dirty="0">
                <a:solidFill>
                  <a:srgbClr val="1F497D"/>
                </a:solidFill>
                <a:cs typeface="Calibri" pitchFamily="34" charset="0"/>
              </a:rPr>
              <a:t>Assistant  Coach</a:t>
            </a: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 rot="329005">
            <a:off x="2352682" y="3548297"/>
            <a:ext cx="556657" cy="340017"/>
          </a:xfrm>
          <a:prstGeom prst="rightArrow">
            <a:avLst>
              <a:gd name="adj1" fmla="val 50000"/>
              <a:gd name="adj2" fmla="val 53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3" name="AutoShape 19"/>
          <p:cNvSpPr>
            <a:spLocks noChangeArrowheads="1"/>
          </p:cNvSpPr>
          <p:nvPr/>
        </p:nvSpPr>
        <p:spPr bwMode="auto">
          <a:xfrm rot="10553197">
            <a:off x="5451599" y="3867327"/>
            <a:ext cx="702649" cy="314589"/>
          </a:xfrm>
          <a:prstGeom prst="rightArrow">
            <a:avLst>
              <a:gd name="adj1" fmla="val 50000"/>
              <a:gd name="adj2" fmla="val 53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auto">
          <a:xfrm rot="12921524">
            <a:off x="5074052" y="4748520"/>
            <a:ext cx="702649" cy="314589"/>
          </a:xfrm>
          <a:prstGeom prst="rightArrow">
            <a:avLst>
              <a:gd name="adj1" fmla="val 50000"/>
              <a:gd name="adj2" fmla="val 53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5" name="AutoShape 19"/>
          <p:cNvSpPr>
            <a:spLocks noChangeArrowheads="1"/>
          </p:cNvSpPr>
          <p:nvPr/>
        </p:nvSpPr>
        <p:spPr bwMode="auto">
          <a:xfrm rot="5400000">
            <a:off x="3478468" y="2409039"/>
            <a:ext cx="702649" cy="314589"/>
          </a:xfrm>
          <a:prstGeom prst="rightArrow">
            <a:avLst>
              <a:gd name="adj1" fmla="val 50000"/>
              <a:gd name="adj2" fmla="val 53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6" name="AutoShape 19"/>
          <p:cNvSpPr>
            <a:spLocks noChangeArrowheads="1"/>
          </p:cNvSpPr>
          <p:nvPr/>
        </p:nvSpPr>
        <p:spPr bwMode="auto">
          <a:xfrm rot="2569352">
            <a:off x="2398976" y="2579871"/>
            <a:ext cx="702649" cy="314589"/>
          </a:xfrm>
          <a:prstGeom prst="rightArrow">
            <a:avLst>
              <a:gd name="adj1" fmla="val 50000"/>
              <a:gd name="adj2" fmla="val 53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7" name="AutoShape 19"/>
          <p:cNvSpPr>
            <a:spLocks noChangeArrowheads="1"/>
          </p:cNvSpPr>
          <p:nvPr/>
        </p:nvSpPr>
        <p:spPr bwMode="auto">
          <a:xfrm rot="8708012">
            <a:off x="5462243" y="3104520"/>
            <a:ext cx="702649" cy="314589"/>
          </a:xfrm>
          <a:prstGeom prst="rightArrow">
            <a:avLst>
              <a:gd name="adj1" fmla="val 50000"/>
              <a:gd name="adj2" fmla="val 53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8" name="AutoShape 19"/>
          <p:cNvSpPr>
            <a:spLocks noChangeArrowheads="1"/>
          </p:cNvSpPr>
          <p:nvPr/>
        </p:nvSpPr>
        <p:spPr bwMode="auto">
          <a:xfrm rot="7899914">
            <a:off x="4555842" y="2494518"/>
            <a:ext cx="974562" cy="352724"/>
          </a:xfrm>
          <a:prstGeom prst="rightArrow">
            <a:avLst>
              <a:gd name="adj1" fmla="val 50000"/>
              <a:gd name="adj2" fmla="val 53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9" name="AutoShape 19"/>
          <p:cNvSpPr>
            <a:spLocks noChangeArrowheads="1"/>
          </p:cNvSpPr>
          <p:nvPr/>
        </p:nvSpPr>
        <p:spPr bwMode="auto">
          <a:xfrm rot="15491690">
            <a:off x="4018108" y="5468543"/>
            <a:ext cx="702649" cy="314589"/>
          </a:xfrm>
          <a:prstGeom prst="rightArrow">
            <a:avLst>
              <a:gd name="adj1" fmla="val 50000"/>
              <a:gd name="adj2" fmla="val 53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auto">
          <a:xfrm rot="17938620">
            <a:off x="2735309" y="5293245"/>
            <a:ext cx="702649" cy="314589"/>
          </a:xfrm>
          <a:prstGeom prst="rightArrow">
            <a:avLst>
              <a:gd name="adj1" fmla="val 50000"/>
              <a:gd name="adj2" fmla="val 53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 alt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413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34" y="0"/>
            <a:ext cx="8413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47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TRAINING ENVIRONMENT(DTE)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8600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environment that the athletes experience every day determines performance success.</a:t>
            </a:r>
          </a:p>
          <a:p>
            <a:r>
              <a:rPr lang="en-US" dirty="0" smtClean="0"/>
              <a:t>Our daily training environment has allowed us to register a good level of success.</a:t>
            </a:r>
          </a:p>
          <a:p>
            <a:r>
              <a:rPr lang="en-US" dirty="0" smtClean="0"/>
              <a:t>We are grateful for the efforts that have been put in place to make sure our DTE </a:t>
            </a:r>
            <a:r>
              <a:rPr lang="en-US" dirty="0"/>
              <a:t>i</a:t>
            </a:r>
            <a:r>
              <a:rPr lang="en-US" dirty="0" smtClean="0"/>
              <a:t>s supportive to the achievements of set objectives for talentees.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685800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0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1176</Words>
  <Application>Microsoft Office PowerPoint</Application>
  <PresentationFormat>On-screen Show (4:3)</PresentationFormat>
  <Paragraphs>313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  </vt:lpstr>
      <vt:lpstr>OUR REALITY ?</vt:lpstr>
      <vt:lpstr>NATIONAL SPORTS ACADEMY Track and Field Overview (2019)</vt:lpstr>
      <vt:lpstr>NATIONAL SPORTS ACADEMY TALENTEES OBJECTIVES</vt:lpstr>
      <vt:lpstr>NATIONAL SPORTS ACADEMY COACHING SYSTEM</vt:lpstr>
      <vt:lpstr>NATIONAL SPORTS ACADEMY COACHING SYSTEM</vt:lpstr>
      <vt:lpstr>NATIONAL SPORTS ACADEMY COACHING SYSTEM</vt:lpstr>
      <vt:lpstr>NATIONAL SPORTS ACADEMY  “Bring together best athletes, best coaches,  best services ‘</vt:lpstr>
      <vt:lpstr>DAILY TRAINING ENVIRONMENT(DTE)</vt:lpstr>
      <vt:lpstr>DAILY TRAINING ENVIRONMENT(DTE)</vt:lpstr>
      <vt:lpstr>NATIONAL SPORTS ACADEMY  competitions overview so far</vt:lpstr>
      <vt:lpstr>Summary of Major Achievements-   CAA SELECTION  competition (Harare/Bulawayo 2019)</vt:lpstr>
      <vt:lpstr>Summary of Major Achievements-   JM BUSHA competition (BULAWAYO)</vt:lpstr>
      <vt:lpstr>Summary of Major Achievements-   UZ INVITATIONAL  (HARARE)</vt:lpstr>
      <vt:lpstr>Summary of Major Achievements-   ZUSA NUST (BYO)</vt:lpstr>
      <vt:lpstr>Summary of Major Achievements-  Inter district competition (NZVIMBO)</vt:lpstr>
      <vt:lpstr>Summary of Major Achievements  REGION FIVE GAMES PERFORMANCES</vt:lpstr>
      <vt:lpstr>March- April 2019  Upcoming competitions</vt:lpstr>
      <vt:lpstr>TALENTEES TIERS (Bronze, Silver, Gold and the Target Talent Program (TTP) </vt:lpstr>
      <vt:lpstr>NATIONAL SPORTS ACADEMY SILVER TIER- TALENTEES</vt:lpstr>
      <vt:lpstr>PowerPoint Presentation</vt:lpstr>
      <vt:lpstr>PowerPoint Presentation</vt:lpstr>
      <vt:lpstr>PowerPoint Presentation</vt:lpstr>
      <vt:lpstr>PowerPoint Presentation</vt:lpstr>
      <vt:lpstr>NATIONAL SPORTS ACADEMY- TALENTEES ACHIEVEMENTS IN SUMMARY</vt:lpstr>
      <vt:lpstr>NATIONAL SPORTS ACADEMY- TALENTEES ACHIEVEMENTS</vt:lpstr>
      <vt:lpstr>NATIONAL SPORTS ACADEMY- TALENTEES ACHIEVEMENTS</vt:lpstr>
      <vt:lpstr>NATIONAL SPORTS ACADEMY- TALENTEES ACHIEVEMENTS</vt:lpstr>
      <vt:lpstr>NATIONAL SPORTS ACADEMY- TALENTEES ACHIEVEMENTS</vt:lpstr>
      <vt:lpstr>NATIONAL SPORTS ACADEMY- TALENTEES ACHIEVEMENTS</vt:lpstr>
      <vt:lpstr>NATIONAL SPORTS ACADEMY- TALENTEES ACHIEVEMENTS</vt:lpstr>
      <vt:lpstr>NATIONAL SPORTS ACADEMY TALENTEES ACHIEVEMENTS</vt:lpstr>
      <vt:lpstr>NATIONAL SPORTS ACADEMY TALENTEES ACHIEVEMENTS</vt:lpstr>
      <vt:lpstr>NATIONAL SPORTS ACADEMY- TALENTEES ACHIEVEMENTS</vt:lpstr>
      <vt:lpstr>NATIONAL SPORTS ACADEMY TALENTEES ACHIEVEMENTS</vt:lpstr>
      <vt:lpstr>NATIONAL SPORTS ACADEMY- TALENTEES ACHIEVEMENTS</vt:lpstr>
      <vt:lpstr>NATIONAL SPORTS ACADEMY TALENTEES ACHIEVEMENTS</vt:lpstr>
      <vt:lpstr>NATIONAL SPORTS ACADEMY- TALENTEES ACHIEVEMENTS</vt:lpstr>
      <vt:lpstr>NATIONAL SPORTS ACADEMY- D.KAPANDURA 100M PROGRESS</vt:lpstr>
      <vt:lpstr>NATIONAL SPORTS ACADEMY- D.KAPANDURA 400M PROGRESS</vt:lpstr>
      <vt:lpstr>NATIONAL SPORTS ACADEMY- TALENTEES ACHIEVEMENTS</vt:lpstr>
      <vt:lpstr>NATIONAL SPORTS ACADEMY TALENTEES ACHIEVEMENTS</vt:lpstr>
      <vt:lpstr>NATIONAL SPORTS ACADEMY OUR VISION </vt:lpstr>
      <vt:lpstr>     Thank you  Sebastain Garikai COACH/TEACHING ASSISTANT HBscSA(BUSE);Dip Advanced Sports Management(Boston);Dip in Education(UZ);ASMC(ZOC);Dip in Sports Marketing(Boston) Dip in High performance Sports  Coaching(Sao Paulo)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INCREASING IMPORTANCE OF SPORTS SCIENCE</dc:title>
  <dc:creator>Windows User</dc:creator>
  <cp:lastModifiedBy>Windows User</cp:lastModifiedBy>
  <cp:revision>118</cp:revision>
  <dcterms:created xsi:type="dcterms:W3CDTF">2018-10-06T08:30:11Z</dcterms:created>
  <dcterms:modified xsi:type="dcterms:W3CDTF">2021-07-28T10:49:45Z</dcterms:modified>
</cp:coreProperties>
</file>